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278" r:id="rId1"/>
  </p:sldMasterIdLst>
  <p:notesMasterIdLst>
    <p:notesMasterId r:id="rId36"/>
  </p:notesMasterIdLst>
  <p:handoutMasterIdLst>
    <p:handoutMasterId r:id="rId37"/>
  </p:handoutMasterIdLst>
  <p:sldIdLst>
    <p:sldId id="462" r:id="rId2"/>
    <p:sldId id="463" r:id="rId3"/>
    <p:sldId id="297" r:id="rId4"/>
    <p:sldId id="472" r:id="rId5"/>
    <p:sldId id="418" r:id="rId6"/>
    <p:sldId id="470" r:id="rId7"/>
    <p:sldId id="449" r:id="rId8"/>
    <p:sldId id="471" r:id="rId9"/>
    <p:sldId id="451" r:id="rId10"/>
    <p:sldId id="452" r:id="rId11"/>
    <p:sldId id="453" r:id="rId12"/>
    <p:sldId id="407" r:id="rId13"/>
    <p:sldId id="473" r:id="rId14"/>
    <p:sldId id="457" r:id="rId15"/>
    <p:sldId id="466" r:id="rId16"/>
    <p:sldId id="448" r:id="rId17"/>
    <p:sldId id="467" r:id="rId18"/>
    <p:sldId id="455" r:id="rId19"/>
    <p:sldId id="454" r:id="rId20"/>
    <p:sldId id="469" r:id="rId21"/>
    <p:sldId id="430" r:id="rId22"/>
    <p:sldId id="441" r:id="rId23"/>
    <p:sldId id="443" r:id="rId24"/>
    <p:sldId id="468" r:id="rId25"/>
    <p:sldId id="456" r:id="rId26"/>
    <p:sldId id="464" r:id="rId27"/>
    <p:sldId id="474" r:id="rId28"/>
    <p:sldId id="436" r:id="rId29"/>
    <p:sldId id="437" r:id="rId30"/>
    <p:sldId id="439" r:id="rId31"/>
    <p:sldId id="440" r:id="rId32"/>
    <p:sldId id="279" r:id="rId33"/>
    <p:sldId id="476" r:id="rId34"/>
    <p:sldId id="475" r:id="rId3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 userDrawn="1">
          <p15:clr>
            <a:srgbClr val="A4A3A4"/>
          </p15:clr>
        </p15:guide>
        <p15:guide id="2" pos="38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247C18-B757-2081-8F16-A050773E9D5C}" name="Granados, David" initials="DG" userId="S::David.Granados@mwra.com::bdfa9e26-bced-4a2a-bc63-13f1423535f6" providerId="AD"/>
  <p188:author id="{AFFD3697-E2CF-2F43-DD83-2D5A72AF532D}" name="Alvarez, Israel" initials="IA" userId="S::Israel.Alvarez@mwra.com::1fc4903d-2036-447f-92e6-b15935d5aec3" providerId="AD"/>
  <p188:author id="{8EC06CAB-D52D-0464-C76F-84DEEB885503}" name="Kazeera, Gloria" initials="GK" userId="S::Gloria.Kazeera@mwra.com::2ab3bcb1-ee8e-4c79-88a8-2b96a56ab2ba" providerId="AD"/>
  <p188:author id="{78A3BDC9-AD28-F96D-4FA7-BD5576884E19}" name="Baptista, Claudia" initials="CB" userId="S::Claudia.Baptista@mwra.com::dd8b259e-d422-4a61-85d4-de387e4bfcf7" providerId="AD"/>
  <p188:author id="{5571D2E4-9F94-E82C-447C-79D02B3772D5}" name="Hall, Kristen" initials="KH" userId="S::Kristen.Hall@mwra.com::972c8a1a-e88f-4124-b6ea-bffab9277f2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l, Kristen" initials="HK" lastIdx="1" clrIdx="0">
    <p:extLst>
      <p:ext uri="{19B8F6BF-5375-455C-9EA6-DF929625EA0E}">
        <p15:presenceInfo xmlns:p15="http://schemas.microsoft.com/office/powerpoint/2012/main" userId="S-1-5-21-28854893-2138716178-1609722162-26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99"/>
    <a:srgbClr val="F8C468"/>
    <a:srgbClr val="74B272"/>
    <a:srgbClr val="FE8081"/>
    <a:srgbClr val="E8BEFF"/>
    <a:srgbClr val="F8C568"/>
    <a:srgbClr val="E9BFFF"/>
    <a:srgbClr val="74B273"/>
    <a:srgbClr val="98D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9" autoAdjust="0"/>
    <p:restoredTop sz="94750" autoAdjust="0"/>
  </p:normalViewPr>
  <p:slideViewPr>
    <p:cSldViewPr snapToGrid="0">
      <p:cViewPr varScale="1">
        <p:scale>
          <a:sx n="68" d="100"/>
          <a:sy n="68" d="100"/>
        </p:scale>
        <p:origin x="1002" y="90"/>
      </p:cViewPr>
      <p:guideLst>
        <p:guide orient="horz" pos="2169"/>
        <p:guide pos="3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9888"/>
    </p:cViewPr>
  </p:sorterViewPr>
  <p:notesViewPr>
    <p:cSldViewPr snapToGrid="0">
      <p:cViewPr varScale="1">
        <p:scale>
          <a:sx n="75" d="100"/>
          <a:sy n="75" d="100"/>
        </p:scale>
        <p:origin x="2904" y="53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helsea22\LPAP\Advisory%20Board%20Coord\June%202026\II%20Stuff\Loan%20Repayment%20-%20Graph%20(Phase%2016)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200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I/I Local Financial Assistance Program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200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Distributions and Repayments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200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FY93 through FY45</a:t>
            </a:r>
          </a:p>
        </c:rich>
      </c:tx>
      <c:layout>
        <c:manualLayout>
          <c:xMode val="edge"/>
          <c:yMode val="edge"/>
          <c:x val="0.31594498209893612"/>
          <c:y val="1.955961386766201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712164344057961"/>
          <c:y val="0.13975868961305354"/>
          <c:w val="0.77580466148723637"/>
          <c:h val="0.66231647634584012"/>
        </c:manualLayout>
      </c:layout>
      <c:lineChart>
        <c:grouping val="standard"/>
        <c:varyColors val="0"/>
        <c:ser>
          <c:idx val="0"/>
          <c:order val="0"/>
          <c:tx>
            <c:v>Distributions (Actual)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A!$B$525:$B$734</c:f>
              <c:strCache>
                <c:ptCount val="210"/>
                <c:pt idx="0">
                  <c:v>May 1993</c:v>
                </c:pt>
                <c:pt idx="1">
                  <c:v>Aug 1993</c:v>
                </c:pt>
                <c:pt idx="2">
                  <c:v>Nov 1993</c:v>
                </c:pt>
                <c:pt idx="3">
                  <c:v>Feb 1994</c:v>
                </c:pt>
                <c:pt idx="4">
                  <c:v>May 1994</c:v>
                </c:pt>
                <c:pt idx="5">
                  <c:v>Aug 1994</c:v>
                </c:pt>
                <c:pt idx="6">
                  <c:v>Nov 1994</c:v>
                </c:pt>
                <c:pt idx="7">
                  <c:v>Feb 1995</c:v>
                </c:pt>
                <c:pt idx="8">
                  <c:v>May 1995</c:v>
                </c:pt>
                <c:pt idx="9">
                  <c:v>Aug 1995</c:v>
                </c:pt>
                <c:pt idx="10">
                  <c:v>Nov 1995</c:v>
                </c:pt>
                <c:pt idx="11">
                  <c:v>Feb 1996</c:v>
                </c:pt>
                <c:pt idx="12">
                  <c:v>May 1996</c:v>
                </c:pt>
                <c:pt idx="13">
                  <c:v>Aug 1996</c:v>
                </c:pt>
                <c:pt idx="14">
                  <c:v>Nov 1996</c:v>
                </c:pt>
                <c:pt idx="15">
                  <c:v>Feb 1997</c:v>
                </c:pt>
                <c:pt idx="16">
                  <c:v>May 1997</c:v>
                </c:pt>
                <c:pt idx="17">
                  <c:v>Aug 1997</c:v>
                </c:pt>
                <c:pt idx="18">
                  <c:v>Nov 1997</c:v>
                </c:pt>
                <c:pt idx="19">
                  <c:v>Feb 1998</c:v>
                </c:pt>
                <c:pt idx="20">
                  <c:v>May 1998</c:v>
                </c:pt>
                <c:pt idx="21">
                  <c:v>Aug 1998</c:v>
                </c:pt>
                <c:pt idx="22">
                  <c:v>Nov 1998</c:v>
                </c:pt>
                <c:pt idx="23">
                  <c:v>Feb 1999</c:v>
                </c:pt>
                <c:pt idx="24">
                  <c:v>May 1999</c:v>
                </c:pt>
                <c:pt idx="25">
                  <c:v>Aug 1999</c:v>
                </c:pt>
                <c:pt idx="26">
                  <c:v>Nov 1999</c:v>
                </c:pt>
                <c:pt idx="27">
                  <c:v>Feb 2000</c:v>
                </c:pt>
                <c:pt idx="28">
                  <c:v>May 2000</c:v>
                </c:pt>
                <c:pt idx="29">
                  <c:v>Aug 2000</c:v>
                </c:pt>
                <c:pt idx="30">
                  <c:v>Nov 2000</c:v>
                </c:pt>
                <c:pt idx="31">
                  <c:v>Feb 2001</c:v>
                </c:pt>
                <c:pt idx="32">
                  <c:v>May 2001</c:v>
                </c:pt>
                <c:pt idx="33">
                  <c:v>Aug 2001</c:v>
                </c:pt>
                <c:pt idx="34">
                  <c:v>Nov 2001</c:v>
                </c:pt>
                <c:pt idx="35">
                  <c:v>Feb 2002</c:v>
                </c:pt>
                <c:pt idx="36">
                  <c:v>May 2002</c:v>
                </c:pt>
                <c:pt idx="37">
                  <c:v>Aug 2002</c:v>
                </c:pt>
                <c:pt idx="38">
                  <c:v>Nov 2002</c:v>
                </c:pt>
                <c:pt idx="39">
                  <c:v>Feb 2003</c:v>
                </c:pt>
                <c:pt idx="40">
                  <c:v>May 2003</c:v>
                </c:pt>
                <c:pt idx="41">
                  <c:v>Aug 2003</c:v>
                </c:pt>
                <c:pt idx="42">
                  <c:v>Nov 2003</c:v>
                </c:pt>
                <c:pt idx="43">
                  <c:v>Feb 2004</c:v>
                </c:pt>
                <c:pt idx="44">
                  <c:v>May 2004</c:v>
                </c:pt>
                <c:pt idx="45">
                  <c:v>Aug 2004</c:v>
                </c:pt>
                <c:pt idx="46">
                  <c:v>Nov 2004</c:v>
                </c:pt>
                <c:pt idx="47">
                  <c:v>Feb 2005</c:v>
                </c:pt>
                <c:pt idx="48">
                  <c:v>May 2005</c:v>
                </c:pt>
                <c:pt idx="49">
                  <c:v>Aug 2005</c:v>
                </c:pt>
                <c:pt idx="50">
                  <c:v>Nov 2005</c:v>
                </c:pt>
                <c:pt idx="51">
                  <c:v>Feb 2006</c:v>
                </c:pt>
                <c:pt idx="52">
                  <c:v>May 2006</c:v>
                </c:pt>
                <c:pt idx="53">
                  <c:v>Aug 2006</c:v>
                </c:pt>
                <c:pt idx="54">
                  <c:v>Nov 2006</c:v>
                </c:pt>
                <c:pt idx="55">
                  <c:v>Feb 2007</c:v>
                </c:pt>
                <c:pt idx="56">
                  <c:v>May 2007</c:v>
                </c:pt>
                <c:pt idx="57">
                  <c:v>Aug 2007</c:v>
                </c:pt>
                <c:pt idx="58">
                  <c:v>Nov 2007</c:v>
                </c:pt>
                <c:pt idx="59">
                  <c:v>Feb 2008</c:v>
                </c:pt>
                <c:pt idx="60">
                  <c:v>May 2008</c:v>
                </c:pt>
                <c:pt idx="61">
                  <c:v>Aug 2008</c:v>
                </c:pt>
                <c:pt idx="62">
                  <c:v>Nov 2008</c:v>
                </c:pt>
                <c:pt idx="63">
                  <c:v>Feb 2009</c:v>
                </c:pt>
                <c:pt idx="64">
                  <c:v>May 2009</c:v>
                </c:pt>
                <c:pt idx="65">
                  <c:v>Aug 2009</c:v>
                </c:pt>
                <c:pt idx="66">
                  <c:v>Nov 2009</c:v>
                </c:pt>
                <c:pt idx="67">
                  <c:v>Feb 2010</c:v>
                </c:pt>
                <c:pt idx="68">
                  <c:v>May 2010</c:v>
                </c:pt>
                <c:pt idx="69">
                  <c:v>Aug 2010</c:v>
                </c:pt>
                <c:pt idx="70">
                  <c:v>Nov 2010</c:v>
                </c:pt>
                <c:pt idx="71">
                  <c:v>Feb 2011</c:v>
                </c:pt>
                <c:pt idx="72">
                  <c:v>May 2011</c:v>
                </c:pt>
                <c:pt idx="73">
                  <c:v>Aug 2011</c:v>
                </c:pt>
                <c:pt idx="74">
                  <c:v>Nov 2011</c:v>
                </c:pt>
                <c:pt idx="75">
                  <c:v>Feb 2012</c:v>
                </c:pt>
                <c:pt idx="76">
                  <c:v>May 2012</c:v>
                </c:pt>
                <c:pt idx="77">
                  <c:v>Aug 2012</c:v>
                </c:pt>
                <c:pt idx="78">
                  <c:v>Nov 2012</c:v>
                </c:pt>
                <c:pt idx="79">
                  <c:v>Feb 2013</c:v>
                </c:pt>
                <c:pt idx="80">
                  <c:v>May 2013</c:v>
                </c:pt>
                <c:pt idx="81">
                  <c:v>Aug 2013</c:v>
                </c:pt>
                <c:pt idx="82">
                  <c:v>Nov 2013</c:v>
                </c:pt>
                <c:pt idx="83">
                  <c:v>Feb 2014</c:v>
                </c:pt>
                <c:pt idx="84">
                  <c:v>May 2014</c:v>
                </c:pt>
                <c:pt idx="85">
                  <c:v>Aug 2014</c:v>
                </c:pt>
                <c:pt idx="86">
                  <c:v>Nov 2014</c:v>
                </c:pt>
                <c:pt idx="87">
                  <c:v>Feb 2015</c:v>
                </c:pt>
                <c:pt idx="88">
                  <c:v>May 2015</c:v>
                </c:pt>
                <c:pt idx="89">
                  <c:v>Aug 2015</c:v>
                </c:pt>
                <c:pt idx="90">
                  <c:v>Nov 2015</c:v>
                </c:pt>
                <c:pt idx="91">
                  <c:v>Feb 2016</c:v>
                </c:pt>
                <c:pt idx="92">
                  <c:v>May 2016</c:v>
                </c:pt>
                <c:pt idx="93">
                  <c:v>Aug 2016</c:v>
                </c:pt>
                <c:pt idx="94">
                  <c:v>Nov 2016</c:v>
                </c:pt>
                <c:pt idx="95">
                  <c:v>Feb 2017</c:v>
                </c:pt>
                <c:pt idx="96">
                  <c:v>May 2017</c:v>
                </c:pt>
                <c:pt idx="97">
                  <c:v>Aug 2017</c:v>
                </c:pt>
                <c:pt idx="98">
                  <c:v>Nov 2017</c:v>
                </c:pt>
                <c:pt idx="99">
                  <c:v>Feb 2018</c:v>
                </c:pt>
                <c:pt idx="100">
                  <c:v>May 2018</c:v>
                </c:pt>
                <c:pt idx="101">
                  <c:v>Aug 2018</c:v>
                </c:pt>
                <c:pt idx="102">
                  <c:v>Nov 2018</c:v>
                </c:pt>
                <c:pt idx="103">
                  <c:v>Feb 2019</c:v>
                </c:pt>
                <c:pt idx="104">
                  <c:v>May 2019</c:v>
                </c:pt>
                <c:pt idx="105">
                  <c:v>Aug 2019</c:v>
                </c:pt>
                <c:pt idx="106">
                  <c:v>Nov 2019</c:v>
                </c:pt>
                <c:pt idx="107">
                  <c:v>Feb 2020</c:v>
                </c:pt>
                <c:pt idx="108">
                  <c:v>May 2020</c:v>
                </c:pt>
                <c:pt idx="109">
                  <c:v>Aug 2020</c:v>
                </c:pt>
                <c:pt idx="110">
                  <c:v>Nov 2020</c:v>
                </c:pt>
                <c:pt idx="111">
                  <c:v>Feb 2021</c:v>
                </c:pt>
                <c:pt idx="112">
                  <c:v>May 2021</c:v>
                </c:pt>
                <c:pt idx="113">
                  <c:v>Aug 2021</c:v>
                </c:pt>
                <c:pt idx="114">
                  <c:v>Nov 2021</c:v>
                </c:pt>
                <c:pt idx="115">
                  <c:v>Feb 2022</c:v>
                </c:pt>
                <c:pt idx="116">
                  <c:v>May 2022</c:v>
                </c:pt>
                <c:pt idx="117">
                  <c:v>Aug 2022</c:v>
                </c:pt>
                <c:pt idx="118">
                  <c:v>Nov 2022</c:v>
                </c:pt>
                <c:pt idx="119">
                  <c:v>Feb 2023</c:v>
                </c:pt>
                <c:pt idx="120">
                  <c:v>May 2023</c:v>
                </c:pt>
                <c:pt idx="121">
                  <c:v>Aug 2023</c:v>
                </c:pt>
                <c:pt idx="122">
                  <c:v>Nov 2023</c:v>
                </c:pt>
                <c:pt idx="123">
                  <c:v>Feb 2024</c:v>
                </c:pt>
                <c:pt idx="124">
                  <c:v>May 2024</c:v>
                </c:pt>
                <c:pt idx="125">
                  <c:v>Aug 2024</c:v>
                </c:pt>
                <c:pt idx="126">
                  <c:v>Nov 2024</c:v>
                </c:pt>
                <c:pt idx="127">
                  <c:v>Feb 2025</c:v>
                </c:pt>
                <c:pt idx="128">
                  <c:v>May 2025</c:v>
                </c:pt>
                <c:pt idx="129">
                  <c:v>Aug 2025</c:v>
                </c:pt>
                <c:pt idx="130">
                  <c:v>Nov 2025</c:v>
                </c:pt>
                <c:pt idx="131">
                  <c:v>Feb 2026</c:v>
                </c:pt>
                <c:pt idx="132">
                  <c:v>May 2026</c:v>
                </c:pt>
                <c:pt idx="133">
                  <c:v>Aug 2026</c:v>
                </c:pt>
                <c:pt idx="134">
                  <c:v>Nov 2026</c:v>
                </c:pt>
                <c:pt idx="135">
                  <c:v>Feb 2027</c:v>
                </c:pt>
                <c:pt idx="136">
                  <c:v>May 2027</c:v>
                </c:pt>
                <c:pt idx="137">
                  <c:v>Aug 2027</c:v>
                </c:pt>
                <c:pt idx="138">
                  <c:v>Nov 2027</c:v>
                </c:pt>
                <c:pt idx="139">
                  <c:v>Feb 2028</c:v>
                </c:pt>
                <c:pt idx="140">
                  <c:v>May 2028</c:v>
                </c:pt>
                <c:pt idx="141">
                  <c:v>Aug 2028</c:v>
                </c:pt>
                <c:pt idx="142">
                  <c:v>Nov 2028</c:v>
                </c:pt>
                <c:pt idx="143">
                  <c:v>Feb 2029</c:v>
                </c:pt>
                <c:pt idx="144">
                  <c:v>May 2029</c:v>
                </c:pt>
                <c:pt idx="145">
                  <c:v>Aug 2029</c:v>
                </c:pt>
                <c:pt idx="146">
                  <c:v>Nov 2029</c:v>
                </c:pt>
                <c:pt idx="147">
                  <c:v>Feb 2030</c:v>
                </c:pt>
                <c:pt idx="148">
                  <c:v>May 2030</c:v>
                </c:pt>
                <c:pt idx="149">
                  <c:v>Aug 2030</c:v>
                </c:pt>
                <c:pt idx="150">
                  <c:v>Nov 2030</c:v>
                </c:pt>
                <c:pt idx="151">
                  <c:v>Feb 2031</c:v>
                </c:pt>
                <c:pt idx="152">
                  <c:v>May 2031</c:v>
                </c:pt>
                <c:pt idx="153">
                  <c:v>Aug 2031</c:v>
                </c:pt>
                <c:pt idx="154">
                  <c:v>Nov 2031</c:v>
                </c:pt>
                <c:pt idx="155">
                  <c:v>Feb 2032</c:v>
                </c:pt>
                <c:pt idx="156">
                  <c:v>May 2032</c:v>
                </c:pt>
                <c:pt idx="157">
                  <c:v>Aug 2032</c:v>
                </c:pt>
                <c:pt idx="158">
                  <c:v>Nov 2032</c:v>
                </c:pt>
                <c:pt idx="159">
                  <c:v>Feb 2033</c:v>
                </c:pt>
                <c:pt idx="160">
                  <c:v>May 2033</c:v>
                </c:pt>
                <c:pt idx="161">
                  <c:v>Aug 2033</c:v>
                </c:pt>
                <c:pt idx="162">
                  <c:v>Nov 2033</c:v>
                </c:pt>
                <c:pt idx="163">
                  <c:v>Feb 2034</c:v>
                </c:pt>
                <c:pt idx="164">
                  <c:v>May 2034</c:v>
                </c:pt>
                <c:pt idx="165">
                  <c:v>Aug 2034</c:v>
                </c:pt>
                <c:pt idx="166">
                  <c:v>Nov 2034</c:v>
                </c:pt>
                <c:pt idx="167">
                  <c:v>Feb 2035</c:v>
                </c:pt>
                <c:pt idx="168">
                  <c:v>May 2035</c:v>
                </c:pt>
                <c:pt idx="169">
                  <c:v>Aug 2035</c:v>
                </c:pt>
                <c:pt idx="170">
                  <c:v>Nov 2035</c:v>
                </c:pt>
                <c:pt idx="171">
                  <c:v>Feb 2036</c:v>
                </c:pt>
                <c:pt idx="172">
                  <c:v>May 2036</c:v>
                </c:pt>
                <c:pt idx="173">
                  <c:v>Aug 2036</c:v>
                </c:pt>
                <c:pt idx="174">
                  <c:v>Nov 2036</c:v>
                </c:pt>
                <c:pt idx="175">
                  <c:v>Feb 2037</c:v>
                </c:pt>
                <c:pt idx="176">
                  <c:v>May 2037</c:v>
                </c:pt>
                <c:pt idx="177">
                  <c:v>Aug 2037</c:v>
                </c:pt>
                <c:pt idx="178">
                  <c:v>Nov 2037</c:v>
                </c:pt>
                <c:pt idx="179">
                  <c:v>Feb 2038</c:v>
                </c:pt>
                <c:pt idx="180">
                  <c:v>May 2038</c:v>
                </c:pt>
                <c:pt idx="181">
                  <c:v>Aug 2038</c:v>
                </c:pt>
                <c:pt idx="182">
                  <c:v>Nov 2038</c:v>
                </c:pt>
                <c:pt idx="183">
                  <c:v>Feb 2039</c:v>
                </c:pt>
                <c:pt idx="184">
                  <c:v>May 2039</c:v>
                </c:pt>
                <c:pt idx="185">
                  <c:v>Aug 2039</c:v>
                </c:pt>
                <c:pt idx="186">
                  <c:v>Nov 2039</c:v>
                </c:pt>
                <c:pt idx="187">
                  <c:v>Feb 2040</c:v>
                </c:pt>
                <c:pt idx="188">
                  <c:v>May 2040</c:v>
                </c:pt>
                <c:pt idx="189">
                  <c:v>Aug 2040</c:v>
                </c:pt>
                <c:pt idx="190">
                  <c:v>Nov 2040</c:v>
                </c:pt>
                <c:pt idx="191">
                  <c:v>Feb 2041</c:v>
                </c:pt>
                <c:pt idx="192">
                  <c:v>May 2041</c:v>
                </c:pt>
                <c:pt idx="193">
                  <c:v>Aug 2041</c:v>
                </c:pt>
                <c:pt idx="194">
                  <c:v>Nov 2041</c:v>
                </c:pt>
                <c:pt idx="195">
                  <c:v>Feb 2042</c:v>
                </c:pt>
                <c:pt idx="196">
                  <c:v>May 2042</c:v>
                </c:pt>
                <c:pt idx="197">
                  <c:v>Aug 2042</c:v>
                </c:pt>
                <c:pt idx="198">
                  <c:v>Nov 2042</c:v>
                </c:pt>
                <c:pt idx="199">
                  <c:v>Feb 2043</c:v>
                </c:pt>
                <c:pt idx="200">
                  <c:v>May 2043</c:v>
                </c:pt>
                <c:pt idx="201">
                  <c:v>Aug 2043</c:v>
                </c:pt>
                <c:pt idx="202">
                  <c:v>Nov 2043</c:v>
                </c:pt>
                <c:pt idx="203">
                  <c:v>Feb 2044</c:v>
                </c:pt>
                <c:pt idx="204">
                  <c:v>May 2044</c:v>
                </c:pt>
                <c:pt idx="205">
                  <c:v>Aug 2044</c:v>
                </c:pt>
                <c:pt idx="206">
                  <c:v>Nov 2044</c:v>
                </c:pt>
                <c:pt idx="207">
                  <c:v>Feb 2045</c:v>
                </c:pt>
                <c:pt idx="208">
                  <c:v>May 2045</c:v>
                </c:pt>
                <c:pt idx="209">
                  <c:v>Aug 2045</c:v>
                </c:pt>
              </c:strCache>
            </c:strRef>
          </c:cat>
          <c:val>
            <c:numRef>
              <c:f>A!$H$525:$H$657</c:f>
              <c:numCache>
                <c:formatCode>"$"#,##0_);\("$"#,##0\)</c:formatCode>
                <c:ptCount val="133"/>
                <c:pt idx="0">
                  <c:v>2714883</c:v>
                </c:pt>
                <c:pt idx="1">
                  <c:v>5811351</c:v>
                </c:pt>
                <c:pt idx="2">
                  <c:v>9907484</c:v>
                </c:pt>
                <c:pt idx="3">
                  <c:v>13098516</c:v>
                </c:pt>
                <c:pt idx="4">
                  <c:v>13350010</c:v>
                </c:pt>
                <c:pt idx="5">
                  <c:v>13704136</c:v>
                </c:pt>
                <c:pt idx="6">
                  <c:v>14680836</c:v>
                </c:pt>
                <c:pt idx="7">
                  <c:v>16574866</c:v>
                </c:pt>
                <c:pt idx="8">
                  <c:v>23064757</c:v>
                </c:pt>
                <c:pt idx="9">
                  <c:v>23064757</c:v>
                </c:pt>
                <c:pt idx="10">
                  <c:v>23568857</c:v>
                </c:pt>
                <c:pt idx="11">
                  <c:v>26490457</c:v>
                </c:pt>
                <c:pt idx="12">
                  <c:v>30392883</c:v>
                </c:pt>
                <c:pt idx="13">
                  <c:v>32074944</c:v>
                </c:pt>
                <c:pt idx="14">
                  <c:v>33656210</c:v>
                </c:pt>
                <c:pt idx="15">
                  <c:v>34051310</c:v>
                </c:pt>
                <c:pt idx="16">
                  <c:v>37582068</c:v>
                </c:pt>
                <c:pt idx="17">
                  <c:v>38648368</c:v>
                </c:pt>
                <c:pt idx="18">
                  <c:v>39805628</c:v>
                </c:pt>
                <c:pt idx="19">
                  <c:v>40714978</c:v>
                </c:pt>
                <c:pt idx="20">
                  <c:v>42716586</c:v>
                </c:pt>
                <c:pt idx="21">
                  <c:v>44237686</c:v>
                </c:pt>
                <c:pt idx="22">
                  <c:v>46701949</c:v>
                </c:pt>
                <c:pt idx="23">
                  <c:v>48183649</c:v>
                </c:pt>
                <c:pt idx="24">
                  <c:v>53941726</c:v>
                </c:pt>
                <c:pt idx="25">
                  <c:v>55257493</c:v>
                </c:pt>
                <c:pt idx="26">
                  <c:v>57105393</c:v>
                </c:pt>
                <c:pt idx="27">
                  <c:v>58784393</c:v>
                </c:pt>
                <c:pt idx="28">
                  <c:v>59854493</c:v>
                </c:pt>
                <c:pt idx="29">
                  <c:v>61002893</c:v>
                </c:pt>
                <c:pt idx="30">
                  <c:v>61390893</c:v>
                </c:pt>
                <c:pt idx="31">
                  <c:v>63031824</c:v>
                </c:pt>
                <c:pt idx="32">
                  <c:v>63836624</c:v>
                </c:pt>
                <c:pt idx="33">
                  <c:v>68317359</c:v>
                </c:pt>
                <c:pt idx="34">
                  <c:v>69021399</c:v>
                </c:pt>
                <c:pt idx="35">
                  <c:v>70825599</c:v>
                </c:pt>
                <c:pt idx="36">
                  <c:v>75828290</c:v>
                </c:pt>
                <c:pt idx="37">
                  <c:v>77790890</c:v>
                </c:pt>
                <c:pt idx="38">
                  <c:v>82252658</c:v>
                </c:pt>
                <c:pt idx="39">
                  <c:v>90208410</c:v>
                </c:pt>
                <c:pt idx="40">
                  <c:v>92045010</c:v>
                </c:pt>
                <c:pt idx="41">
                  <c:v>94066950</c:v>
                </c:pt>
                <c:pt idx="42">
                  <c:v>95373150</c:v>
                </c:pt>
                <c:pt idx="43">
                  <c:v>97143910</c:v>
                </c:pt>
                <c:pt idx="44">
                  <c:v>100439310</c:v>
                </c:pt>
                <c:pt idx="45">
                  <c:v>103195969</c:v>
                </c:pt>
                <c:pt idx="46">
                  <c:v>109209405</c:v>
                </c:pt>
                <c:pt idx="47">
                  <c:v>113263465</c:v>
                </c:pt>
                <c:pt idx="48">
                  <c:v>115900165</c:v>
                </c:pt>
                <c:pt idx="49">
                  <c:v>121277652</c:v>
                </c:pt>
                <c:pt idx="50">
                  <c:v>125867252</c:v>
                </c:pt>
                <c:pt idx="51">
                  <c:v>127386715</c:v>
                </c:pt>
                <c:pt idx="52">
                  <c:v>133876391</c:v>
                </c:pt>
                <c:pt idx="53">
                  <c:v>133876391</c:v>
                </c:pt>
                <c:pt idx="54">
                  <c:v>138823805</c:v>
                </c:pt>
                <c:pt idx="55">
                  <c:v>147613105</c:v>
                </c:pt>
                <c:pt idx="56">
                  <c:v>155734128</c:v>
                </c:pt>
                <c:pt idx="57">
                  <c:v>159649628</c:v>
                </c:pt>
                <c:pt idx="58">
                  <c:v>164005378</c:v>
                </c:pt>
                <c:pt idx="59">
                  <c:v>165397778</c:v>
                </c:pt>
                <c:pt idx="60">
                  <c:v>169834378</c:v>
                </c:pt>
                <c:pt idx="61">
                  <c:v>174030777.41999999</c:v>
                </c:pt>
                <c:pt idx="62">
                  <c:v>174382777.41999999</c:v>
                </c:pt>
                <c:pt idx="63">
                  <c:v>176373077.41999999</c:v>
                </c:pt>
                <c:pt idx="64">
                  <c:v>181245477.41999999</c:v>
                </c:pt>
                <c:pt idx="65">
                  <c:v>186708213.41999999</c:v>
                </c:pt>
                <c:pt idx="66">
                  <c:v>187324813.41999999</c:v>
                </c:pt>
                <c:pt idx="67">
                  <c:v>190004413.41999999</c:v>
                </c:pt>
                <c:pt idx="68">
                  <c:v>194849413.41999999</c:v>
                </c:pt>
                <c:pt idx="69">
                  <c:v>195573113.41999999</c:v>
                </c:pt>
                <c:pt idx="70">
                  <c:v>198756363.41999999</c:v>
                </c:pt>
                <c:pt idx="71">
                  <c:v>202879463.41999999</c:v>
                </c:pt>
                <c:pt idx="72">
                  <c:v>207138363.41999999</c:v>
                </c:pt>
                <c:pt idx="73">
                  <c:v>210833463.41999999</c:v>
                </c:pt>
                <c:pt idx="74">
                  <c:v>213250841.41999999</c:v>
                </c:pt>
                <c:pt idx="75">
                  <c:v>214099141.41999999</c:v>
                </c:pt>
                <c:pt idx="76">
                  <c:v>221109465.41999999</c:v>
                </c:pt>
                <c:pt idx="77">
                  <c:v>242409430.41999999</c:v>
                </c:pt>
                <c:pt idx="78">
                  <c:v>243414040.41999999</c:v>
                </c:pt>
                <c:pt idx="79">
                  <c:v>245874040.41999999</c:v>
                </c:pt>
                <c:pt idx="80">
                  <c:v>248549040.41999999</c:v>
                </c:pt>
                <c:pt idx="81">
                  <c:v>256099350.41999999</c:v>
                </c:pt>
                <c:pt idx="82">
                  <c:v>256099350.41999999</c:v>
                </c:pt>
                <c:pt idx="83">
                  <c:v>259029050.41999999</c:v>
                </c:pt>
                <c:pt idx="84">
                  <c:v>261300902.41999999</c:v>
                </c:pt>
                <c:pt idx="85">
                  <c:v>265353902.41999999</c:v>
                </c:pt>
                <c:pt idx="86">
                  <c:v>273001302.41999996</c:v>
                </c:pt>
                <c:pt idx="87">
                  <c:v>283129950.41999996</c:v>
                </c:pt>
                <c:pt idx="88">
                  <c:v>287933400.41999996</c:v>
                </c:pt>
                <c:pt idx="89">
                  <c:v>291916500.41999996</c:v>
                </c:pt>
                <c:pt idx="90">
                  <c:v>297699500.41999996</c:v>
                </c:pt>
                <c:pt idx="91">
                  <c:v>304894616.41999996</c:v>
                </c:pt>
                <c:pt idx="92">
                  <c:v>310377616.41999996</c:v>
                </c:pt>
                <c:pt idx="93">
                  <c:v>312729716.41999996</c:v>
                </c:pt>
                <c:pt idx="94">
                  <c:v>319282926.41999996</c:v>
                </c:pt>
                <c:pt idx="95">
                  <c:v>322201826.41999996</c:v>
                </c:pt>
                <c:pt idx="96">
                  <c:v>332635856.41999996</c:v>
                </c:pt>
                <c:pt idx="97">
                  <c:v>340721756.41999996</c:v>
                </c:pt>
                <c:pt idx="98">
                  <c:v>351033301.41999996</c:v>
                </c:pt>
                <c:pt idx="99">
                  <c:v>352411101.41999996</c:v>
                </c:pt>
                <c:pt idx="100">
                  <c:v>354320831.41999996</c:v>
                </c:pt>
                <c:pt idx="101">
                  <c:v>358428502.41999996</c:v>
                </c:pt>
                <c:pt idx="102">
                  <c:v>370578951.41999996</c:v>
                </c:pt>
                <c:pt idx="103">
                  <c:v>389606151.41999996</c:v>
                </c:pt>
                <c:pt idx="104">
                  <c:v>400673899.41999996</c:v>
                </c:pt>
                <c:pt idx="105">
                  <c:v>414960999.41999996</c:v>
                </c:pt>
                <c:pt idx="106">
                  <c:v>425951839.41999996</c:v>
                </c:pt>
                <c:pt idx="107">
                  <c:v>435586887.41999996</c:v>
                </c:pt>
                <c:pt idx="108">
                  <c:v>441041137.41999996</c:v>
                </c:pt>
                <c:pt idx="109">
                  <c:v>447128333.41999996</c:v>
                </c:pt>
                <c:pt idx="110">
                  <c:v>456917583.41999996</c:v>
                </c:pt>
                <c:pt idx="111">
                  <c:v>466560156.41999996</c:v>
                </c:pt>
                <c:pt idx="112">
                  <c:v>478438472.41999996</c:v>
                </c:pt>
                <c:pt idx="113">
                  <c:v>484021314.41999996</c:v>
                </c:pt>
                <c:pt idx="114">
                  <c:v>491713834.41999996</c:v>
                </c:pt>
                <c:pt idx="115">
                  <c:v>495862834.41999996</c:v>
                </c:pt>
                <c:pt idx="116">
                  <c:v>509766599.41999996</c:v>
                </c:pt>
                <c:pt idx="117">
                  <c:v>514663820.41999996</c:v>
                </c:pt>
                <c:pt idx="118">
                  <c:v>518688378.41999996</c:v>
                </c:pt>
                <c:pt idx="119">
                  <c:v>522764512.41999996</c:v>
                </c:pt>
                <c:pt idx="120">
                  <c:v>531501312.41999996</c:v>
                </c:pt>
                <c:pt idx="121">
                  <c:v>536273299.41999996</c:v>
                </c:pt>
                <c:pt idx="122">
                  <c:v>551406549.41999996</c:v>
                </c:pt>
                <c:pt idx="123">
                  <c:v>557125526.41999996</c:v>
                </c:pt>
                <c:pt idx="124">
                  <c:v>560738156.41999996</c:v>
                </c:pt>
                <c:pt idx="125">
                  <c:v>566205546.41999996</c:v>
                </c:pt>
                <c:pt idx="126">
                  <c:v>566205546.41999996</c:v>
                </c:pt>
                <c:pt idx="127">
                  <c:v>574983502.41999996</c:v>
                </c:pt>
                <c:pt idx="128">
                  <c:v>585874360.41999996</c:v>
                </c:pt>
                <c:pt idx="129">
                  <c:v>592799360.41999996</c:v>
                </c:pt>
                <c:pt idx="130">
                  <c:v>596562570.41999996</c:v>
                </c:pt>
                <c:pt idx="131">
                  <c:v>618401991.41999996</c:v>
                </c:pt>
                <c:pt idx="132">
                  <c:v>633259669.41999996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17-4C5A-AB3A-1F39CACD5C97}"/>
            </c:ext>
          </c:extLst>
        </c:ser>
        <c:ser>
          <c:idx val="1"/>
          <c:order val="1"/>
          <c:tx>
            <c:v>Distributions (Projected)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A!$B$525:$B$734</c:f>
              <c:strCache>
                <c:ptCount val="210"/>
                <c:pt idx="0">
                  <c:v>May 1993</c:v>
                </c:pt>
                <c:pt idx="1">
                  <c:v>Aug 1993</c:v>
                </c:pt>
                <c:pt idx="2">
                  <c:v>Nov 1993</c:v>
                </c:pt>
                <c:pt idx="3">
                  <c:v>Feb 1994</c:v>
                </c:pt>
                <c:pt idx="4">
                  <c:v>May 1994</c:v>
                </c:pt>
                <c:pt idx="5">
                  <c:v>Aug 1994</c:v>
                </c:pt>
                <c:pt idx="6">
                  <c:v>Nov 1994</c:v>
                </c:pt>
                <c:pt idx="7">
                  <c:v>Feb 1995</c:v>
                </c:pt>
                <c:pt idx="8">
                  <c:v>May 1995</c:v>
                </c:pt>
                <c:pt idx="9">
                  <c:v>Aug 1995</c:v>
                </c:pt>
                <c:pt idx="10">
                  <c:v>Nov 1995</c:v>
                </c:pt>
                <c:pt idx="11">
                  <c:v>Feb 1996</c:v>
                </c:pt>
                <c:pt idx="12">
                  <c:v>May 1996</c:v>
                </c:pt>
                <c:pt idx="13">
                  <c:v>Aug 1996</c:v>
                </c:pt>
                <c:pt idx="14">
                  <c:v>Nov 1996</c:v>
                </c:pt>
                <c:pt idx="15">
                  <c:v>Feb 1997</c:v>
                </c:pt>
                <c:pt idx="16">
                  <c:v>May 1997</c:v>
                </c:pt>
                <c:pt idx="17">
                  <c:v>Aug 1997</c:v>
                </c:pt>
                <c:pt idx="18">
                  <c:v>Nov 1997</c:v>
                </c:pt>
                <c:pt idx="19">
                  <c:v>Feb 1998</c:v>
                </c:pt>
                <c:pt idx="20">
                  <c:v>May 1998</c:v>
                </c:pt>
                <c:pt idx="21">
                  <c:v>Aug 1998</c:v>
                </c:pt>
                <c:pt idx="22">
                  <c:v>Nov 1998</c:v>
                </c:pt>
                <c:pt idx="23">
                  <c:v>Feb 1999</c:v>
                </c:pt>
                <c:pt idx="24">
                  <c:v>May 1999</c:v>
                </c:pt>
                <c:pt idx="25">
                  <c:v>Aug 1999</c:v>
                </c:pt>
                <c:pt idx="26">
                  <c:v>Nov 1999</c:v>
                </c:pt>
                <c:pt idx="27">
                  <c:v>Feb 2000</c:v>
                </c:pt>
                <c:pt idx="28">
                  <c:v>May 2000</c:v>
                </c:pt>
                <c:pt idx="29">
                  <c:v>Aug 2000</c:v>
                </c:pt>
                <c:pt idx="30">
                  <c:v>Nov 2000</c:v>
                </c:pt>
                <c:pt idx="31">
                  <c:v>Feb 2001</c:v>
                </c:pt>
                <c:pt idx="32">
                  <c:v>May 2001</c:v>
                </c:pt>
                <c:pt idx="33">
                  <c:v>Aug 2001</c:v>
                </c:pt>
                <c:pt idx="34">
                  <c:v>Nov 2001</c:v>
                </c:pt>
                <c:pt idx="35">
                  <c:v>Feb 2002</c:v>
                </c:pt>
                <c:pt idx="36">
                  <c:v>May 2002</c:v>
                </c:pt>
                <c:pt idx="37">
                  <c:v>Aug 2002</c:v>
                </c:pt>
                <c:pt idx="38">
                  <c:v>Nov 2002</c:v>
                </c:pt>
                <c:pt idx="39">
                  <c:v>Feb 2003</c:v>
                </c:pt>
                <c:pt idx="40">
                  <c:v>May 2003</c:v>
                </c:pt>
                <c:pt idx="41">
                  <c:v>Aug 2003</c:v>
                </c:pt>
                <c:pt idx="42">
                  <c:v>Nov 2003</c:v>
                </c:pt>
                <c:pt idx="43">
                  <c:v>Feb 2004</c:v>
                </c:pt>
                <c:pt idx="44">
                  <c:v>May 2004</c:v>
                </c:pt>
                <c:pt idx="45">
                  <c:v>Aug 2004</c:v>
                </c:pt>
                <c:pt idx="46">
                  <c:v>Nov 2004</c:v>
                </c:pt>
                <c:pt idx="47">
                  <c:v>Feb 2005</c:v>
                </c:pt>
                <c:pt idx="48">
                  <c:v>May 2005</c:v>
                </c:pt>
                <c:pt idx="49">
                  <c:v>Aug 2005</c:v>
                </c:pt>
                <c:pt idx="50">
                  <c:v>Nov 2005</c:v>
                </c:pt>
                <c:pt idx="51">
                  <c:v>Feb 2006</c:v>
                </c:pt>
                <c:pt idx="52">
                  <c:v>May 2006</c:v>
                </c:pt>
                <c:pt idx="53">
                  <c:v>Aug 2006</c:v>
                </c:pt>
                <c:pt idx="54">
                  <c:v>Nov 2006</c:v>
                </c:pt>
                <c:pt idx="55">
                  <c:v>Feb 2007</c:v>
                </c:pt>
                <c:pt idx="56">
                  <c:v>May 2007</c:v>
                </c:pt>
                <c:pt idx="57">
                  <c:v>Aug 2007</c:v>
                </c:pt>
                <c:pt idx="58">
                  <c:v>Nov 2007</c:v>
                </c:pt>
                <c:pt idx="59">
                  <c:v>Feb 2008</c:v>
                </c:pt>
                <c:pt idx="60">
                  <c:v>May 2008</c:v>
                </c:pt>
                <c:pt idx="61">
                  <c:v>Aug 2008</c:v>
                </c:pt>
                <c:pt idx="62">
                  <c:v>Nov 2008</c:v>
                </c:pt>
                <c:pt idx="63">
                  <c:v>Feb 2009</c:v>
                </c:pt>
                <c:pt idx="64">
                  <c:v>May 2009</c:v>
                </c:pt>
                <c:pt idx="65">
                  <c:v>Aug 2009</c:v>
                </c:pt>
                <c:pt idx="66">
                  <c:v>Nov 2009</c:v>
                </c:pt>
                <c:pt idx="67">
                  <c:v>Feb 2010</c:v>
                </c:pt>
                <c:pt idx="68">
                  <c:v>May 2010</c:v>
                </c:pt>
                <c:pt idx="69">
                  <c:v>Aug 2010</c:v>
                </c:pt>
                <c:pt idx="70">
                  <c:v>Nov 2010</c:v>
                </c:pt>
                <c:pt idx="71">
                  <c:v>Feb 2011</c:v>
                </c:pt>
                <c:pt idx="72">
                  <c:v>May 2011</c:v>
                </c:pt>
                <c:pt idx="73">
                  <c:v>Aug 2011</c:v>
                </c:pt>
                <c:pt idx="74">
                  <c:v>Nov 2011</c:v>
                </c:pt>
                <c:pt idx="75">
                  <c:v>Feb 2012</c:v>
                </c:pt>
                <c:pt idx="76">
                  <c:v>May 2012</c:v>
                </c:pt>
                <c:pt idx="77">
                  <c:v>Aug 2012</c:v>
                </c:pt>
                <c:pt idx="78">
                  <c:v>Nov 2012</c:v>
                </c:pt>
                <c:pt idx="79">
                  <c:v>Feb 2013</c:v>
                </c:pt>
                <c:pt idx="80">
                  <c:v>May 2013</c:v>
                </c:pt>
                <c:pt idx="81">
                  <c:v>Aug 2013</c:v>
                </c:pt>
                <c:pt idx="82">
                  <c:v>Nov 2013</c:v>
                </c:pt>
                <c:pt idx="83">
                  <c:v>Feb 2014</c:v>
                </c:pt>
                <c:pt idx="84">
                  <c:v>May 2014</c:v>
                </c:pt>
                <c:pt idx="85">
                  <c:v>Aug 2014</c:v>
                </c:pt>
                <c:pt idx="86">
                  <c:v>Nov 2014</c:v>
                </c:pt>
                <c:pt idx="87">
                  <c:v>Feb 2015</c:v>
                </c:pt>
                <c:pt idx="88">
                  <c:v>May 2015</c:v>
                </c:pt>
                <c:pt idx="89">
                  <c:v>Aug 2015</c:v>
                </c:pt>
                <c:pt idx="90">
                  <c:v>Nov 2015</c:v>
                </c:pt>
                <c:pt idx="91">
                  <c:v>Feb 2016</c:v>
                </c:pt>
                <c:pt idx="92">
                  <c:v>May 2016</c:v>
                </c:pt>
                <c:pt idx="93">
                  <c:v>Aug 2016</c:v>
                </c:pt>
                <c:pt idx="94">
                  <c:v>Nov 2016</c:v>
                </c:pt>
                <c:pt idx="95">
                  <c:v>Feb 2017</c:v>
                </c:pt>
                <c:pt idx="96">
                  <c:v>May 2017</c:v>
                </c:pt>
                <c:pt idx="97">
                  <c:v>Aug 2017</c:v>
                </c:pt>
                <c:pt idx="98">
                  <c:v>Nov 2017</c:v>
                </c:pt>
                <c:pt idx="99">
                  <c:v>Feb 2018</c:v>
                </c:pt>
                <c:pt idx="100">
                  <c:v>May 2018</c:v>
                </c:pt>
                <c:pt idx="101">
                  <c:v>Aug 2018</c:v>
                </c:pt>
                <c:pt idx="102">
                  <c:v>Nov 2018</c:v>
                </c:pt>
                <c:pt idx="103">
                  <c:v>Feb 2019</c:v>
                </c:pt>
                <c:pt idx="104">
                  <c:v>May 2019</c:v>
                </c:pt>
                <c:pt idx="105">
                  <c:v>Aug 2019</c:v>
                </c:pt>
                <c:pt idx="106">
                  <c:v>Nov 2019</c:v>
                </c:pt>
                <c:pt idx="107">
                  <c:v>Feb 2020</c:v>
                </c:pt>
                <c:pt idx="108">
                  <c:v>May 2020</c:v>
                </c:pt>
                <c:pt idx="109">
                  <c:v>Aug 2020</c:v>
                </c:pt>
                <c:pt idx="110">
                  <c:v>Nov 2020</c:v>
                </c:pt>
                <c:pt idx="111">
                  <c:v>Feb 2021</c:v>
                </c:pt>
                <c:pt idx="112">
                  <c:v>May 2021</c:v>
                </c:pt>
                <c:pt idx="113">
                  <c:v>Aug 2021</c:v>
                </c:pt>
                <c:pt idx="114">
                  <c:v>Nov 2021</c:v>
                </c:pt>
                <c:pt idx="115">
                  <c:v>Feb 2022</c:v>
                </c:pt>
                <c:pt idx="116">
                  <c:v>May 2022</c:v>
                </c:pt>
                <c:pt idx="117">
                  <c:v>Aug 2022</c:v>
                </c:pt>
                <c:pt idx="118">
                  <c:v>Nov 2022</c:v>
                </c:pt>
                <c:pt idx="119">
                  <c:v>Feb 2023</c:v>
                </c:pt>
                <c:pt idx="120">
                  <c:v>May 2023</c:v>
                </c:pt>
                <c:pt idx="121">
                  <c:v>Aug 2023</c:v>
                </c:pt>
                <c:pt idx="122">
                  <c:v>Nov 2023</c:v>
                </c:pt>
                <c:pt idx="123">
                  <c:v>Feb 2024</c:v>
                </c:pt>
                <c:pt idx="124">
                  <c:v>May 2024</c:v>
                </c:pt>
                <c:pt idx="125">
                  <c:v>Aug 2024</c:v>
                </c:pt>
                <c:pt idx="126">
                  <c:v>Nov 2024</c:v>
                </c:pt>
                <c:pt idx="127">
                  <c:v>Feb 2025</c:v>
                </c:pt>
                <c:pt idx="128">
                  <c:v>May 2025</c:v>
                </c:pt>
                <c:pt idx="129">
                  <c:v>Aug 2025</c:v>
                </c:pt>
                <c:pt idx="130">
                  <c:v>Nov 2025</c:v>
                </c:pt>
                <c:pt idx="131">
                  <c:v>Feb 2026</c:v>
                </c:pt>
                <c:pt idx="132">
                  <c:v>May 2026</c:v>
                </c:pt>
                <c:pt idx="133">
                  <c:v>Aug 2026</c:v>
                </c:pt>
                <c:pt idx="134">
                  <c:v>Nov 2026</c:v>
                </c:pt>
                <c:pt idx="135">
                  <c:v>Feb 2027</c:v>
                </c:pt>
                <c:pt idx="136">
                  <c:v>May 2027</c:v>
                </c:pt>
                <c:pt idx="137">
                  <c:v>Aug 2027</c:v>
                </c:pt>
                <c:pt idx="138">
                  <c:v>Nov 2027</c:v>
                </c:pt>
                <c:pt idx="139">
                  <c:v>Feb 2028</c:v>
                </c:pt>
                <c:pt idx="140">
                  <c:v>May 2028</c:v>
                </c:pt>
                <c:pt idx="141">
                  <c:v>Aug 2028</c:v>
                </c:pt>
                <c:pt idx="142">
                  <c:v>Nov 2028</c:v>
                </c:pt>
                <c:pt idx="143">
                  <c:v>Feb 2029</c:v>
                </c:pt>
                <c:pt idx="144">
                  <c:v>May 2029</c:v>
                </c:pt>
                <c:pt idx="145">
                  <c:v>Aug 2029</c:v>
                </c:pt>
                <c:pt idx="146">
                  <c:v>Nov 2029</c:v>
                </c:pt>
                <c:pt idx="147">
                  <c:v>Feb 2030</c:v>
                </c:pt>
                <c:pt idx="148">
                  <c:v>May 2030</c:v>
                </c:pt>
                <c:pt idx="149">
                  <c:v>Aug 2030</c:v>
                </c:pt>
                <c:pt idx="150">
                  <c:v>Nov 2030</c:v>
                </c:pt>
                <c:pt idx="151">
                  <c:v>Feb 2031</c:v>
                </c:pt>
                <c:pt idx="152">
                  <c:v>May 2031</c:v>
                </c:pt>
                <c:pt idx="153">
                  <c:v>Aug 2031</c:v>
                </c:pt>
                <c:pt idx="154">
                  <c:v>Nov 2031</c:v>
                </c:pt>
                <c:pt idx="155">
                  <c:v>Feb 2032</c:v>
                </c:pt>
                <c:pt idx="156">
                  <c:v>May 2032</c:v>
                </c:pt>
                <c:pt idx="157">
                  <c:v>Aug 2032</c:v>
                </c:pt>
                <c:pt idx="158">
                  <c:v>Nov 2032</c:v>
                </c:pt>
                <c:pt idx="159">
                  <c:v>Feb 2033</c:v>
                </c:pt>
                <c:pt idx="160">
                  <c:v>May 2033</c:v>
                </c:pt>
                <c:pt idx="161">
                  <c:v>Aug 2033</c:v>
                </c:pt>
                <c:pt idx="162">
                  <c:v>Nov 2033</c:v>
                </c:pt>
                <c:pt idx="163">
                  <c:v>Feb 2034</c:v>
                </c:pt>
                <c:pt idx="164">
                  <c:v>May 2034</c:v>
                </c:pt>
                <c:pt idx="165">
                  <c:v>Aug 2034</c:v>
                </c:pt>
                <c:pt idx="166">
                  <c:v>Nov 2034</c:v>
                </c:pt>
                <c:pt idx="167">
                  <c:v>Feb 2035</c:v>
                </c:pt>
                <c:pt idx="168">
                  <c:v>May 2035</c:v>
                </c:pt>
                <c:pt idx="169">
                  <c:v>Aug 2035</c:v>
                </c:pt>
                <c:pt idx="170">
                  <c:v>Nov 2035</c:v>
                </c:pt>
                <c:pt idx="171">
                  <c:v>Feb 2036</c:v>
                </c:pt>
                <c:pt idx="172">
                  <c:v>May 2036</c:v>
                </c:pt>
                <c:pt idx="173">
                  <c:v>Aug 2036</c:v>
                </c:pt>
                <c:pt idx="174">
                  <c:v>Nov 2036</c:v>
                </c:pt>
                <c:pt idx="175">
                  <c:v>Feb 2037</c:v>
                </c:pt>
                <c:pt idx="176">
                  <c:v>May 2037</c:v>
                </c:pt>
                <c:pt idx="177">
                  <c:v>Aug 2037</c:v>
                </c:pt>
                <c:pt idx="178">
                  <c:v>Nov 2037</c:v>
                </c:pt>
                <c:pt idx="179">
                  <c:v>Feb 2038</c:v>
                </c:pt>
                <c:pt idx="180">
                  <c:v>May 2038</c:v>
                </c:pt>
                <c:pt idx="181">
                  <c:v>Aug 2038</c:v>
                </c:pt>
                <c:pt idx="182">
                  <c:v>Nov 2038</c:v>
                </c:pt>
                <c:pt idx="183">
                  <c:v>Feb 2039</c:v>
                </c:pt>
                <c:pt idx="184">
                  <c:v>May 2039</c:v>
                </c:pt>
                <c:pt idx="185">
                  <c:v>Aug 2039</c:v>
                </c:pt>
                <c:pt idx="186">
                  <c:v>Nov 2039</c:v>
                </c:pt>
                <c:pt idx="187">
                  <c:v>Feb 2040</c:v>
                </c:pt>
                <c:pt idx="188">
                  <c:v>May 2040</c:v>
                </c:pt>
                <c:pt idx="189">
                  <c:v>Aug 2040</c:v>
                </c:pt>
                <c:pt idx="190">
                  <c:v>Nov 2040</c:v>
                </c:pt>
                <c:pt idx="191">
                  <c:v>Feb 2041</c:v>
                </c:pt>
                <c:pt idx="192">
                  <c:v>May 2041</c:v>
                </c:pt>
                <c:pt idx="193">
                  <c:v>Aug 2041</c:v>
                </c:pt>
                <c:pt idx="194">
                  <c:v>Nov 2041</c:v>
                </c:pt>
                <c:pt idx="195">
                  <c:v>Feb 2042</c:v>
                </c:pt>
                <c:pt idx="196">
                  <c:v>May 2042</c:v>
                </c:pt>
                <c:pt idx="197">
                  <c:v>Aug 2042</c:v>
                </c:pt>
                <c:pt idx="198">
                  <c:v>Nov 2042</c:v>
                </c:pt>
                <c:pt idx="199">
                  <c:v>Feb 2043</c:v>
                </c:pt>
                <c:pt idx="200">
                  <c:v>May 2043</c:v>
                </c:pt>
                <c:pt idx="201">
                  <c:v>Aug 2043</c:v>
                </c:pt>
                <c:pt idx="202">
                  <c:v>Nov 2043</c:v>
                </c:pt>
                <c:pt idx="203">
                  <c:v>Feb 2044</c:v>
                </c:pt>
                <c:pt idx="204">
                  <c:v>May 2044</c:v>
                </c:pt>
                <c:pt idx="205">
                  <c:v>Aug 2044</c:v>
                </c:pt>
                <c:pt idx="206">
                  <c:v>Nov 2044</c:v>
                </c:pt>
                <c:pt idx="207">
                  <c:v>Feb 2045</c:v>
                </c:pt>
                <c:pt idx="208">
                  <c:v>May 2045</c:v>
                </c:pt>
                <c:pt idx="209">
                  <c:v>Aug 2045</c:v>
                </c:pt>
              </c:strCache>
            </c:strRef>
          </c:cat>
          <c:val>
            <c:numRef>
              <c:f>A!$J$525:$J$693</c:f>
              <c:numCache>
                <c:formatCode>General</c:formatCode>
                <c:ptCount val="169"/>
                <c:pt idx="133" formatCode="&quot;$&quot;#,##0">
                  <c:v>644759669.41999996</c:v>
                </c:pt>
                <c:pt idx="134" formatCode="&quot;$&quot;#,##0">
                  <c:v>656259669.41999996</c:v>
                </c:pt>
                <c:pt idx="135" formatCode="&quot;$&quot;#,##0">
                  <c:v>667759669.41999996</c:v>
                </c:pt>
                <c:pt idx="136" formatCode="&quot;$&quot;#,##0">
                  <c:v>679259669.41999996</c:v>
                </c:pt>
                <c:pt idx="137" formatCode="&quot;$&quot;#,##0">
                  <c:v>690759669.41999996</c:v>
                </c:pt>
                <c:pt idx="138" formatCode="&quot;$&quot;#,##0">
                  <c:v>702259669.41999996</c:v>
                </c:pt>
                <c:pt idx="139" formatCode="&quot;$&quot;#,##0">
                  <c:v>713759669.41999996</c:v>
                </c:pt>
                <c:pt idx="140" formatCode="&quot;$&quot;#,##0">
                  <c:v>725259669.41999996</c:v>
                </c:pt>
                <c:pt idx="141" formatCode="&quot;$&quot;#,##0">
                  <c:v>736759669.41999996</c:v>
                </c:pt>
                <c:pt idx="142" formatCode="&quot;$&quot;#,##0">
                  <c:v>748259669.41999996</c:v>
                </c:pt>
                <c:pt idx="143" formatCode="&quot;$&quot;#,##0">
                  <c:v>759759669.41999996</c:v>
                </c:pt>
                <c:pt idx="144" formatCode="&quot;$&quot;#,##0">
                  <c:v>771259669.41999996</c:v>
                </c:pt>
                <c:pt idx="145" formatCode="&quot;$&quot;#,##0">
                  <c:v>783759669.41999996</c:v>
                </c:pt>
                <c:pt idx="146" formatCode="&quot;$&quot;#,##0">
                  <c:v>796259669.41999996</c:v>
                </c:pt>
                <c:pt idx="147" formatCode="&quot;$&quot;#,##0">
                  <c:v>808759669.41999996</c:v>
                </c:pt>
                <c:pt idx="148" formatCode="&quot;$&quot;#,##0">
                  <c:v>821259669.41999996</c:v>
                </c:pt>
                <c:pt idx="149" formatCode="&quot;$&quot;#,##0">
                  <c:v>833759669.41999996</c:v>
                </c:pt>
                <c:pt idx="150" formatCode="&quot;$&quot;#,##0">
                  <c:v>846259669.41999996</c:v>
                </c:pt>
                <c:pt idx="151" formatCode="&quot;$&quot;#,##0">
                  <c:v>858759669.41999996</c:v>
                </c:pt>
                <c:pt idx="152" formatCode="&quot;$&quot;#,##0">
                  <c:v>871259669.41999996</c:v>
                </c:pt>
                <c:pt idx="153" formatCode="&quot;$&quot;#,##0">
                  <c:v>883759669.41999996</c:v>
                </c:pt>
                <c:pt idx="154" formatCode="&quot;$&quot;#,##0">
                  <c:v>896259669.41999996</c:v>
                </c:pt>
                <c:pt idx="155" formatCode="&quot;$&quot;#,##0">
                  <c:v>908759669.41999996</c:v>
                </c:pt>
                <c:pt idx="156" formatCode="&quot;$&quot;#,##0">
                  <c:v>921259669.41999996</c:v>
                </c:pt>
                <c:pt idx="157" formatCode="&quot;$&quot;#,##0">
                  <c:v>933759669.41999996</c:v>
                </c:pt>
                <c:pt idx="158" formatCode="&quot;$&quot;#,##0">
                  <c:v>946259669.41999996</c:v>
                </c:pt>
                <c:pt idx="159" formatCode="&quot;$&quot;#,##0">
                  <c:v>959259669.41999996</c:v>
                </c:pt>
                <c:pt idx="160" formatCode="&quot;$&quot;#,##0">
                  <c:v>972259669.41999996</c:v>
                </c:pt>
                <c:pt idx="161" formatCode="&quot;$&quot;#,##0">
                  <c:v>985259669.41999996</c:v>
                </c:pt>
                <c:pt idx="162" formatCode="&quot;$&quot;#,##0">
                  <c:v>998259669.41999996</c:v>
                </c:pt>
                <c:pt idx="163" formatCode="&quot;$&quot;#,##0">
                  <c:v>1011259669.42</c:v>
                </c:pt>
                <c:pt idx="164" formatCode="&quot;$&quot;#,##0">
                  <c:v>1024259669.42</c:v>
                </c:pt>
                <c:pt idx="165" formatCode="&quot;$&quot;#,##0">
                  <c:v>1037259669.42</c:v>
                </c:pt>
                <c:pt idx="166" formatCode="&quot;$&quot;#,##0">
                  <c:v>1050259669.42</c:v>
                </c:pt>
                <c:pt idx="167" formatCode="&quot;$&quot;#,##0">
                  <c:v>1063259669.42</c:v>
                </c:pt>
                <c:pt idx="168" formatCode="&quot;$&quot;#,##0">
                  <c:v>1076259669.4200001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17-4C5A-AB3A-1F39CACD5C97}"/>
            </c:ext>
          </c:extLst>
        </c:ser>
        <c:ser>
          <c:idx val="2"/>
          <c:order val="2"/>
          <c:tx>
            <c:v>Repayments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x"/>
            <c:size val="5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strRef>
              <c:f>A!$B$525:$B$734</c:f>
              <c:strCache>
                <c:ptCount val="210"/>
                <c:pt idx="0">
                  <c:v>May 1993</c:v>
                </c:pt>
                <c:pt idx="1">
                  <c:v>Aug 1993</c:v>
                </c:pt>
                <c:pt idx="2">
                  <c:v>Nov 1993</c:v>
                </c:pt>
                <c:pt idx="3">
                  <c:v>Feb 1994</c:v>
                </c:pt>
                <c:pt idx="4">
                  <c:v>May 1994</c:v>
                </c:pt>
                <c:pt idx="5">
                  <c:v>Aug 1994</c:v>
                </c:pt>
                <c:pt idx="6">
                  <c:v>Nov 1994</c:v>
                </c:pt>
                <c:pt idx="7">
                  <c:v>Feb 1995</c:v>
                </c:pt>
                <c:pt idx="8">
                  <c:v>May 1995</c:v>
                </c:pt>
                <c:pt idx="9">
                  <c:v>Aug 1995</c:v>
                </c:pt>
                <c:pt idx="10">
                  <c:v>Nov 1995</c:v>
                </c:pt>
                <c:pt idx="11">
                  <c:v>Feb 1996</c:v>
                </c:pt>
                <c:pt idx="12">
                  <c:v>May 1996</c:v>
                </c:pt>
                <c:pt idx="13">
                  <c:v>Aug 1996</c:v>
                </c:pt>
                <c:pt idx="14">
                  <c:v>Nov 1996</c:v>
                </c:pt>
                <c:pt idx="15">
                  <c:v>Feb 1997</c:v>
                </c:pt>
                <c:pt idx="16">
                  <c:v>May 1997</c:v>
                </c:pt>
                <c:pt idx="17">
                  <c:v>Aug 1997</c:v>
                </c:pt>
                <c:pt idx="18">
                  <c:v>Nov 1997</c:v>
                </c:pt>
                <c:pt idx="19">
                  <c:v>Feb 1998</c:v>
                </c:pt>
                <c:pt idx="20">
                  <c:v>May 1998</c:v>
                </c:pt>
                <c:pt idx="21">
                  <c:v>Aug 1998</c:v>
                </c:pt>
                <c:pt idx="22">
                  <c:v>Nov 1998</c:v>
                </c:pt>
                <c:pt idx="23">
                  <c:v>Feb 1999</c:v>
                </c:pt>
                <c:pt idx="24">
                  <c:v>May 1999</c:v>
                </c:pt>
                <c:pt idx="25">
                  <c:v>Aug 1999</c:v>
                </c:pt>
                <c:pt idx="26">
                  <c:v>Nov 1999</c:v>
                </c:pt>
                <c:pt idx="27">
                  <c:v>Feb 2000</c:v>
                </c:pt>
                <c:pt idx="28">
                  <c:v>May 2000</c:v>
                </c:pt>
                <c:pt idx="29">
                  <c:v>Aug 2000</c:v>
                </c:pt>
                <c:pt idx="30">
                  <c:v>Nov 2000</c:v>
                </c:pt>
                <c:pt idx="31">
                  <c:v>Feb 2001</c:v>
                </c:pt>
                <c:pt idx="32">
                  <c:v>May 2001</c:v>
                </c:pt>
                <c:pt idx="33">
                  <c:v>Aug 2001</c:v>
                </c:pt>
                <c:pt idx="34">
                  <c:v>Nov 2001</c:v>
                </c:pt>
                <c:pt idx="35">
                  <c:v>Feb 2002</c:v>
                </c:pt>
                <c:pt idx="36">
                  <c:v>May 2002</c:v>
                </c:pt>
                <c:pt idx="37">
                  <c:v>Aug 2002</c:v>
                </c:pt>
                <c:pt idx="38">
                  <c:v>Nov 2002</c:v>
                </c:pt>
                <c:pt idx="39">
                  <c:v>Feb 2003</c:v>
                </c:pt>
                <c:pt idx="40">
                  <c:v>May 2003</c:v>
                </c:pt>
                <c:pt idx="41">
                  <c:v>Aug 2003</c:v>
                </c:pt>
                <c:pt idx="42">
                  <c:v>Nov 2003</c:v>
                </c:pt>
                <c:pt idx="43">
                  <c:v>Feb 2004</c:v>
                </c:pt>
                <c:pt idx="44">
                  <c:v>May 2004</c:v>
                </c:pt>
                <c:pt idx="45">
                  <c:v>Aug 2004</c:v>
                </c:pt>
                <c:pt idx="46">
                  <c:v>Nov 2004</c:v>
                </c:pt>
                <c:pt idx="47">
                  <c:v>Feb 2005</c:v>
                </c:pt>
                <c:pt idx="48">
                  <c:v>May 2005</c:v>
                </c:pt>
                <c:pt idx="49">
                  <c:v>Aug 2005</c:v>
                </c:pt>
                <c:pt idx="50">
                  <c:v>Nov 2005</c:v>
                </c:pt>
                <c:pt idx="51">
                  <c:v>Feb 2006</c:v>
                </c:pt>
                <c:pt idx="52">
                  <c:v>May 2006</c:v>
                </c:pt>
                <c:pt idx="53">
                  <c:v>Aug 2006</c:v>
                </c:pt>
                <c:pt idx="54">
                  <c:v>Nov 2006</c:v>
                </c:pt>
                <c:pt idx="55">
                  <c:v>Feb 2007</c:v>
                </c:pt>
                <c:pt idx="56">
                  <c:v>May 2007</c:v>
                </c:pt>
                <c:pt idx="57">
                  <c:v>Aug 2007</c:v>
                </c:pt>
                <c:pt idx="58">
                  <c:v>Nov 2007</c:v>
                </c:pt>
                <c:pt idx="59">
                  <c:v>Feb 2008</c:v>
                </c:pt>
                <c:pt idx="60">
                  <c:v>May 2008</c:v>
                </c:pt>
                <c:pt idx="61">
                  <c:v>Aug 2008</c:v>
                </c:pt>
                <c:pt idx="62">
                  <c:v>Nov 2008</c:v>
                </c:pt>
                <c:pt idx="63">
                  <c:v>Feb 2009</c:v>
                </c:pt>
                <c:pt idx="64">
                  <c:v>May 2009</c:v>
                </c:pt>
                <c:pt idx="65">
                  <c:v>Aug 2009</c:v>
                </c:pt>
                <c:pt idx="66">
                  <c:v>Nov 2009</c:v>
                </c:pt>
                <c:pt idx="67">
                  <c:v>Feb 2010</c:v>
                </c:pt>
                <c:pt idx="68">
                  <c:v>May 2010</c:v>
                </c:pt>
                <c:pt idx="69">
                  <c:v>Aug 2010</c:v>
                </c:pt>
                <c:pt idx="70">
                  <c:v>Nov 2010</c:v>
                </c:pt>
                <c:pt idx="71">
                  <c:v>Feb 2011</c:v>
                </c:pt>
                <c:pt idx="72">
                  <c:v>May 2011</c:v>
                </c:pt>
                <c:pt idx="73">
                  <c:v>Aug 2011</c:v>
                </c:pt>
                <c:pt idx="74">
                  <c:v>Nov 2011</c:v>
                </c:pt>
                <c:pt idx="75">
                  <c:v>Feb 2012</c:v>
                </c:pt>
                <c:pt idx="76">
                  <c:v>May 2012</c:v>
                </c:pt>
                <c:pt idx="77">
                  <c:v>Aug 2012</c:v>
                </c:pt>
                <c:pt idx="78">
                  <c:v>Nov 2012</c:v>
                </c:pt>
                <c:pt idx="79">
                  <c:v>Feb 2013</c:v>
                </c:pt>
                <c:pt idx="80">
                  <c:v>May 2013</c:v>
                </c:pt>
                <c:pt idx="81">
                  <c:v>Aug 2013</c:v>
                </c:pt>
                <c:pt idx="82">
                  <c:v>Nov 2013</c:v>
                </c:pt>
                <c:pt idx="83">
                  <c:v>Feb 2014</c:v>
                </c:pt>
                <c:pt idx="84">
                  <c:v>May 2014</c:v>
                </c:pt>
                <c:pt idx="85">
                  <c:v>Aug 2014</c:v>
                </c:pt>
                <c:pt idx="86">
                  <c:v>Nov 2014</c:v>
                </c:pt>
                <c:pt idx="87">
                  <c:v>Feb 2015</c:v>
                </c:pt>
                <c:pt idx="88">
                  <c:v>May 2015</c:v>
                </c:pt>
                <c:pt idx="89">
                  <c:v>Aug 2015</c:v>
                </c:pt>
                <c:pt idx="90">
                  <c:v>Nov 2015</c:v>
                </c:pt>
                <c:pt idx="91">
                  <c:v>Feb 2016</c:v>
                </c:pt>
                <c:pt idx="92">
                  <c:v>May 2016</c:v>
                </c:pt>
                <c:pt idx="93">
                  <c:v>Aug 2016</c:v>
                </c:pt>
                <c:pt idx="94">
                  <c:v>Nov 2016</c:v>
                </c:pt>
                <c:pt idx="95">
                  <c:v>Feb 2017</c:v>
                </c:pt>
                <c:pt idx="96">
                  <c:v>May 2017</c:v>
                </c:pt>
                <c:pt idx="97">
                  <c:v>Aug 2017</c:v>
                </c:pt>
                <c:pt idx="98">
                  <c:v>Nov 2017</c:v>
                </c:pt>
                <c:pt idx="99">
                  <c:v>Feb 2018</c:v>
                </c:pt>
                <c:pt idx="100">
                  <c:v>May 2018</c:v>
                </c:pt>
                <c:pt idx="101">
                  <c:v>Aug 2018</c:v>
                </c:pt>
                <c:pt idx="102">
                  <c:v>Nov 2018</c:v>
                </c:pt>
                <c:pt idx="103">
                  <c:v>Feb 2019</c:v>
                </c:pt>
                <c:pt idx="104">
                  <c:v>May 2019</c:v>
                </c:pt>
                <c:pt idx="105">
                  <c:v>Aug 2019</c:v>
                </c:pt>
                <c:pt idx="106">
                  <c:v>Nov 2019</c:v>
                </c:pt>
                <c:pt idx="107">
                  <c:v>Feb 2020</c:v>
                </c:pt>
                <c:pt idx="108">
                  <c:v>May 2020</c:v>
                </c:pt>
                <c:pt idx="109">
                  <c:v>Aug 2020</c:v>
                </c:pt>
                <c:pt idx="110">
                  <c:v>Nov 2020</c:v>
                </c:pt>
                <c:pt idx="111">
                  <c:v>Feb 2021</c:v>
                </c:pt>
                <c:pt idx="112">
                  <c:v>May 2021</c:v>
                </c:pt>
                <c:pt idx="113">
                  <c:v>Aug 2021</c:v>
                </c:pt>
                <c:pt idx="114">
                  <c:v>Nov 2021</c:v>
                </c:pt>
                <c:pt idx="115">
                  <c:v>Feb 2022</c:v>
                </c:pt>
                <c:pt idx="116">
                  <c:v>May 2022</c:v>
                </c:pt>
                <c:pt idx="117">
                  <c:v>Aug 2022</c:v>
                </c:pt>
                <c:pt idx="118">
                  <c:v>Nov 2022</c:v>
                </c:pt>
                <c:pt idx="119">
                  <c:v>Feb 2023</c:v>
                </c:pt>
                <c:pt idx="120">
                  <c:v>May 2023</c:v>
                </c:pt>
                <c:pt idx="121">
                  <c:v>Aug 2023</c:v>
                </c:pt>
                <c:pt idx="122">
                  <c:v>Nov 2023</c:v>
                </c:pt>
                <c:pt idx="123">
                  <c:v>Feb 2024</c:v>
                </c:pt>
                <c:pt idx="124">
                  <c:v>May 2024</c:v>
                </c:pt>
                <c:pt idx="125">
                  <c:v>Aug 2024</c:v>
                </c:pt>
                <c:pt idx="126">
                  <c:v>Nov 2024</c:v>
                </c:pt>
                <c:pt idx="127">
                  <c:v>Feb 2025</c:v>
                </c:pt>
                <c:pt idx="128">
                  <c:v>May 2025</c:v>
                </c:pt>
                <c:pt idx="129">
                  <c:v>Aug 2025</c:v>
                </c:pt>
                <c:pt idx="130">
                  <c:v>Nov 2025</c:v>
                </c:pt>
                <c:pt idx="131">
                  <c:v>Feb 2026</c:v>
                </c:pt>
                <c:pt idx="132">
                  <c:v>May 2026</c:v>
                </c:pt>
                <c:pt idx="133">
                  <c:v>Aug 2026</c:v>
                </c:pt>
                <c:pt idx="134">
                  <c:v>Nov 2026</c:v>
                </c:pt>
                <c:pt idx="135">
                  <c:v>Feb 2027</c:v>
                </c:pt>
                <c:pt idx="136">
                  <c:v>May 2027</c:v>
                </c:pt>
                <c:pt idx="137">
                  <c:v>Aug 2027</c:v>
                </c:pt>
                <c:pt idx="138">
                  <c:v>Nov 2027</c:v>
                </c:pt>
                <c:pt idx="139">
                  <c:v>Feb 2028</c:v>
                </c:pt>
                <c:pt idx="140">
                  <c:v>May 2028</c:v>
                </c:pt>
                <c:pt idx="141">
                  <c:v>Aug 2028</c:v>
                </c:pt>
                <c:pt idx="142">
                  <c:v>Nov 2028</c:v>
                </c:pt>
                <c:pt idx="143">
                  <c:v>Feb 2029</c:v>
                </c:pt>
                <c:pt idx="144">
                  <c:v>May 2029</c:v>
                </c:pt>
                <c:pt idx="145">
                  <c:v>Aug 2029</c:v>
                </c:pt>
                <c:pt idx="146">
                  <c:v>Nov 2029</c:v>
                </c:pt>
                <c:pt idx="147">
                  <c:v>Feb 2030</c:v>
                </c:pt>
                <c:pt idx="148">
                  <c:v>May 2030</c:v>
                </c:pt>
                <c:pt idx="149">
                  <c:v>Aug 2030</c:v>
                </c:pt>
                <c:pt idx="150">
                  <c:v>Nov 2030</c:v>
                </c:pt>
                <c:pt idx="151">
                  <c:v>Feb 2031</c:v>
                </c:pt>
                <c:pt idx="152">
                  <c:v>May 2031</c:v>
                </c:pt>
                <c:pt idx="153">
                  <c:v>Aug 2031</c:v>
                </c:pt>
                <c:pt idx="154">
                  <c:v>Nov 2031</c:v>
                </c:pt>
                <c:pt idx="155">
                  <c:v>Feb 2032</c:v>
                </c:pt>
                <c:pt idx="156">
                  <c:v>May 2032</c:v>
                </c:pt>
                <c:pt idx="157">
                  <c:v>Aug 2032</c:v>
                </c:pt>
                <c:pt idx="158">
                  <c:v>Nov 2032</c:v>
                </c:pt>
                <c:pt idx="159">
                  <c:v>Feb 2033</c:v>
                </c:pt>
                <c:pt idx="160">
                  <c:v>May 2033</c:v>
                </c:pt>
                <c:pt idx="161">
                  <c:v>Aug 2033</c:v>
                </c:pt>
                <c:pt idx="162">
                  <c:v>Nov 2033</c:v>
                </c:pt>
                <c:pt idx="163">
                  <c:v>Feb 2034</c:v>
                </c:pt>
                <c:pt idx="164">
                  <c:v>May 2034</c:v>
                </c:pt>
                <c:pt idx="165">
                  <c:v>Aug 2034</c:v>
                </c:pt>
                <c:pt idx="166">
                  <c:v>Nov 2034</c:v>
                </c:pt>
                <c:pt idx="167">
                  <c:v>Feb 2035</c:v>
                </c:pt>
                <c:pt idx="168">
                  <c:v>May 2035</c:v>
                </c:pt>
                <c:pt idx="169">
                  <c:v>Aug 2035</c:v>
                </c:pt>
                <c:pt idx="170">
                  <c:v>Nov 2035</c:v>
                </c:pt>
                <c:pt idx="171">
                  <c:v>Feb 2036</c:v>
                </c:pt>
                <c:pt idx="172">
                  <c:v>May 2036</c:v>
                </c:pt>
                <c:pt idx="173">
                  <c:v>Aug 2036</c:v>
                </c:pt>
                <c:pt idx="174">
                  <c:v>Nov 2036</c:v>
                </c:pt>
                <c:pt idx="175">
                  <c:v>Feb 2037</c:v>
                </c:pt>
                <c:pt idx="176">
                  <c:v>May 2037</c:v>
                </c:pt>
                <c:pt idx="177">
                  <c:v>Aug 2037</c:v>
                </c:pt>
                <c:pt idx="178">
                  <c:v>Nov 2037</c:v>
                </c:pt>
                <c:pt idx="179">
                  <c:v>Feb 2038</c:v>
                </c:pt>
                <c:pt idx="180">
                  <c:v>May 2038</c:v>
                </c:pt>
                <c:pt idx="181">
                  <c:v>Aug 2038</c:v>
                </c:pt>
                <c:pt idx="182">
                  <c:v>Nov 2038</c:v>
                </c:pt>
                <c:pt idx="183">
                  <c:v>Feb 2039</c:v>
                </c:pt>
                <c:pt idx="184">
                  <c:v>May 2039</c:v>
                </c:pt>
                <c:pt idx="185">
                  <c:v>Aug 2039</c:v>
                </c:pt>
                <c:pt idx="186">
                  <c:v>Nov 2039</c:v>
                </c:pt>
                <c:pt idx="187">
                  <c:v>Feb 2040</c:v>
                </c:pt>
                <c:pt idx="188">
                  <c:v>May 2040</c:v>
                </c:pt>
                <c:pt idx="189">
                  <c:v>Aug 2040</c:v>
                </c:pt>
                <c:pt idx="190">
                  <c:v>Nov 2040</c:v>
                </c:pt>
                <c:pt idx="191">
                  <c:v>Feb 2041</c:v>
                </c:pt>
                <c:pt idx="192">
                  <c:v>May 2041</c:v>
                </c:pt>
                <c:pt idx="193">
                  <c:v>Aug 2041</c:v>
                </c:pt>
                <c:pt idx="194">
                  <c:v>Nov 2041</c:v>
                </c:pt>
                <c:pt idx="195">
                  <c:v>Feb 2042</c:v>
                </c:pt>
                <c:pt idx="196">
                  <c:v>May 2042</c:v>
                </c:pt>
                <c:pt idx="197">
                  <c:v>Aug 2042</c:v>
                </c:pt>
                <c:pt idx="198">
                  <c:v>Nov 2042</c:v>
                </c:pt>
                <c:pt idx="199">
                  <c:v>Feb 2043</c:v>
                </c:pt>
                <c:pt idx="200">
                  <c:v>May 2043</c:v>
                </c:pt>
                <c:pt idx="201">
                  <c:v>Aug 2043</c:v>
                </c:pt>
                <c:pt idx="202">
                  <c:v>Nov 2043</c:v>
                </c:pt>
                <c:pt idx="203">
                  <c:v>Feb 2044</c:v>
                </c:pt>
                <c:pt idx="204">
                  <c:v>May 2044</c:v>
                </c:pt>
                <c:pt idx="205">
                  <c:v>Aug 2044</c:v>
                </c:pt>
                <c:pt idx="206">
                  <c:v>Nov 2044</c:v>
                </c:pt>
                <c:pt idx="207">
                  <c:v>Feb 2045</c:v>
                </c:pt>
                <c:pt idx="208">
                  <c:v>May 2045</c:v>
                </c:pt>
                <c:pt idx="209">
                  <c:v>Aug 2045</c:v>
                </c:pt>
              </c:strCache>
            </c:strRef>
          </c:cat>
          <c:val>
            <c:numRef>
              <c:f>A!$T$525:$T$733</c:f>
              <c:numCache>
                <c:formatCode>"$"#,##0_);\("$"#,##0\)</c:formatCode>
                <c:ptCount val="209"/>
                <c:pt idx="0">
                  <c:v>0</c:v>
                </c:pt>
                <c:pt idx="1">
                  <c:v>148500</c:v>
                </c:pt>
                <c:pt idx="2">
                  <c:v>148500</c:v>
                </c:pt>
                <c:pt idx="3">
                  <c:v>148500</c:v>
                </c:pt>
                <c:pt idx="4">
                  <c:v>555732</c:v>
                </c:pt>
                <c:pt idx="5">
                  <c:v>990502</c:v>
                </c:pt>
                <c:pt idx="6">
                  <c:v>1604922</c:v>
                </c:pt>
                <c:pt idx="7">
                  <c:v>2083577</c:v>
                </c:pt>
                <c:pt idx="8">
                  <c:v>2528534</c:v>
                </c:pt>
                <c:pt idx="9">
                  <c:v>3016423</c:v>
                </c:pt>
                <c:pt idx="10">
                  <c:v>3777348</c:v>
                </c:pt>
                <c:pt idx="11">
                  <c:v>4540107</c:v>
                </c:pt>
                <c:pt idx="12">
                  <c:v>5958547</c:v>
                </c:pt>
                <c:pt idx="13">
                  <c:v>6446436</c:v>
                </c:pt>
                <c:pt idx="14">
                  <c:v>7282976</c:v>
                </c:pt>
                <c:pt idx="15">
                  <c:v>8483975</c:v>
                </c:pt>
                <c:pt idx="16">
                  <c:v>10487779</c:v>
                </c:pt>
                <c:pt idx="17">
                  <c:v>11227977</c:v>
                </c:pt>
                <c:pt idx="18">
                  <c:v>12301707</c:v>
                </c:pt>
                <c:pt idx="19">
                  <c:v>13561971</c:v>
                </c:pt>
                <c:pt idx="20">
                  <c:v>16095389</c:v>
                </c:pt>
                <c:pt idx="21">
                  <c:v>16995532</c:v>
                </c:pt>
                <c:pt idx="22">
                  <c:v>18242851</c:v>
                </c:pt>
                <c:pt idx="23">
                  <c:v>19639518</c:v>
                </c:pt>
                <c:pt idx="24">
                  <c:v>22065945</c:v>
                </c:pt>
                <c:pt idx="25">
                  <c:v>22759483</c:v>
                </c:pt>
                <c:pt idx="26">
                  <c:v>23711475</c:v>
                </c:pt>
                <c:pt idx="27">
                  <c:v>24817450</c:v>
                </c:pt>
                <c:pt idx="28">
                  <c:v>27973619</c:v>
                </c:pt>
                <c:pt idx="29">
                  <c:v>28785135</c:v>
                </c:pt>
                <c:pt idx="30">
                  <c:v>29862591</c:v>
                </c:pt>
                <c:pt idx="31">
                  <c:v>30886592</c:v>
                </c:pt>
                <c:pt idx="32">
                  <c:v>33194280</c:v>
                </c:pt>
                <c:pt idx="33">
                  <c:v>34132120</c:v>
                </c:pt>
                <c:pt idx="34">
                  <c:v>35187841</c:v>
                </c:pt>
                <c:pt idx="35">
                  <c:v>35990716</c:v>
                </c:pt>
                <c:pt idx="36">
                  <c:v>37805152</c:v>
                </c:pt>
                <c:pt idx="37">
                  <c:v>39028267</c:v>
                </c:pt>
                <c:pt idx="38">
                  <c:v>39931956</c:v>
                </c:pt>
                <c:pt idx="39">
                  <c:v>40896600</c:v>
                </c:pt>
                <c:pt idx="40">
                  <c:v>42766161</c:v>
                </c:pt>
                <c:pt idx="41">
                  <c:v>44045217</c:v>
                </c:pt>
                <c:pt idx="42">
                  <c:v>45278111</c:v>
                </c:pt>
                <c:pt idx="43">
                  <c:v>47132554</c:v>
                </c:pt>
                <c:pt idx="44">
                  <c:v>48906823</c:v>
                </c:pt>
                <c:pt idx="45">
                  <c:v>50186265</c:v>
                </c:pt>
                <c:pt idx="46">
                  <c:v>51243748</c:v>
                </c:pt>
                <c:pt idx="47">
                  <c:v>53119062</c:v>
                </c:pt>
                <c:pt idx="48">
                  <c:v>54488359</c:v>
                </c:pt>
                <c:pt idx="49">
                  <c:v>55912245</c:v>
                </c:pt>
                <c:pt idx="50">
                  <c:v>57367925</c:v>
                </c:pt>
                <c:pt idx="51">
                  <c:v>59496592</c:v>
                </c:pt>
                <c:pt idx="52">
                  <c:v>61030923</c:v>
                </c:pt>
                <c:pt idx="53">
                  <c:v>62961699</c:v>
                </c:pt>
                <c:pt idx="54">
                  <c:v>64868355</c:v>
                </c:pt>
                <c:pt idx="55">
                  <c:v>66947048</c:v>
                </c:pt>
                <c:pt idx="56">
                  <c:v>69137521</c:v>
                </c:pt>
                <c:pt idx="57">
                  <c:v>70530713</c:v>
                </c:pt>
                <c:pt idx="58">
                  <c:v>72896426</c:v>
                </c:pt>
                <c:pt idx="59">
                  <c:v>75720908</c:v>
                </c:pt>
                <c:pt idx="60">
                  <c:v>78219955</c:v>
                </c:pt>
                <c:pt idx="61">
                  <c:v>79827966</c:v>
                </c:pt>
                <c:pt idx="62">
                  <c:v>82170017</c:v>
                </c:pt>
                <c:pt idx="63">
                  <c:v>84121462</c:v>
                </c:pt>
                <c:pt idx="64">
                  <c:v>86903585</c:v>
                </c:pt>
                <c:pt idx="65">
                  <c:v>88744649</c:v>
                </c:pt>
                <c:pt idx="66">
                  <c:v>90981738</c:v>
                </c:pt>
                <c:pt idx="67">
                  <c:v>92943282</c:v>
                </c:pt>
                <c:pt idx="68">
                  <c:v>95898875</c:v>
                </c:pt>
                <c:pt idx="69">
                  <c:v>98025299</c:v>
                </c:pt>
                <c:pt idx="70">
                  <c:v>99660049</c:v>
                </c:pt>
                <c:pt idx="71">
                  <c:v>101460866</c:v>
                </c:pt>
                <c:pt idx="72">
                  <c:v>104659372</c:v>
                </c:pt>
                <c:pt idx="73">
                  <c:v>106232189</c:v>
                </c:pt>
                <c:pt idx="74">
                  <c:v>107712241</c:v>
                </c:pt>
                <c:pt idx="75">
                  <c:v>109799458</c:v>
                </c:pt>
                <c:pt idx="76">
                  <c:v>112718190</c:v>
                </c:pt>
                <c:pt idx="77">
                  <c:v>114697468</c:v>
                </c:pt>
                <c:pt idx="78">
                  <c:v>115899216</c:v>
                </c:pt>
                <c:pt idx="79">
                  <c:v>117112923</c:v>
                </c:pt>
                <c:pt idx="80">
                  <c:v>119909478</c:v>
                </c:pt>
                <c:pt idx="81">
                  <c:v>123801047</c:v>
                </c:pt>
                <c:pt idx="82">
                  <c:v>124634169</c:v>
                </c:pt>
                <c:pt idx="83">
                  <c:v>125965312</c:v>
                </c:pt>
                <c:pt idx="84">
                  <c:v>128568091</c:v>
                </c:pt>
                <c:pt idx="85">
                  <c:v>132828590</c:v>
                </c:pt>
                <c:pt idx="86">
                  <c:v>133622992</c:v>
                </c:pt>
                <c:pt idx="87">
                  <c:v>135057469</c:v>
                </c:pt>
                <c:pt idx="88">
                  <c:v>137374187</c:v>
                </c:pt>
                <c:pt idx="89">
                  <c:v>141479615</c:v>
                </c:pt>
                <c:pt idx="90">
                  <c:v>142633777</c:v>
                </c:pt>
                <c:pt idx="91">
                  <c:v>144427857</c:v>
                </c:pt>
                <c:pt idx="92">
                  <c:v>146436580</c:v>
                </c:pt>
                <c:pt idx="93">
                  <c:v>150807787</c:v>
                </c:pt>
                <c:pt idx="94">
                  <c:v>151866952</c:v>
                </c:pt>
                <c:pt idx="95">
                  <c:v>153674988</c:v>
                </c:pt>
                <c:pt idx="96">
                  <c:v>155447772</c:v>
                </c:pt>
                <c:pt idx="97">
                  <c:v>159471321</c:v>
                </c:pt>
                <c:pt idx="98">
                  <c:v>160611091</c:v>
                </c:pt>
                <c:pt idx="99">
                  <c:v>162423088</c:v>
                </c:pt>
                <c:pt idx="100">
                  <c:v>164022116</c:v>
                </c:pt>
                <c:pt idx="101">
                  <c:v>165904816</c:v>
                </c:pt>
                <c:pt idx="102">
                  <c:v>167623774</c:v>
                </c:pt>
                <c:pt idx="103">
                  <c:v>169244156</c:v>
                </c:pt>
                <c:pt idx="104">
                  <c:v>170741154</c:v>
                </c:pt>
                <c:pt idx="105">
                  <c:v>171896004</c:v>
                </c:pt>
                <c:pt idx="106">
                  <c:v>174007804</c:v>
                </c:pt>
                <c:pt idx="107">
                  <c:v>175866444</c:v>
                </c:pt>
                <c:pt idx="108">
                  <c:v>177418214</c:v>
                </c:pt>
                <c:pt idx="109">
                  <c:v>178522407</c:v>
                </c:pt>
                <c:pt idx="110">
                  <c:v>180611745</c:v>
                </c:pt>
                <c:pt idx="111">
                  <c:v>182101876</c:v>
                </c:pt>
                <c:pt idx="112">
                  <c:v>183681683</c:v>
                </c:pt>
                <c:pt idx="113">
                  <c:v>184712965</c:v>
                </c:pt>
                <c:pt idx="114">
                  <c:v>186907193</c:v>
                </c:pt>
                <c:pt idx="115">
                  <c:v>188267330</c:v>
                </c:pt>
                <c:pt idx="116">
                  <c:v>189964582</c:v>
                </c:pt>
                <c:pt idx="117">
                  <c:v>191371114</c:v>
                </c:pt>
                <c:pt idx="118">
                  <c:v>193704173</c:v>
                </c:pt>
                <c:pt idx="119">
                  <c:v>195408111</c:v>
                </c:pt>
                <c:pt idx="120">
                  <c:v>196913165</c:v>
                </c:pt>
                <c:pt idx="121">
                  <c:v>198632197</c:v>
                </c:pt>
                <c:pt idx="122">
                  <c:v>200745786</c:v>
                </c:pt>
                <c:pt idx="123">
                  <c:v>202767084</c:v>
                </c:pt>
                <c:pt idx="124">
                  <c:v>203839792</c:v>
                </c:pt>
                <c:pt idx="125" formatCode="&quot;$&quot;#,##0">
                  <c:v>204912500</c:v>
                </c:pt>
                <c:pt idx="126" formatCode="&quot;$&quot;#,##0">
                  <c:v>206835000</c:v>
                </c:pt>
                <c:pt idx="127" formatCode="&quot;$&quot;#,##0">
                  <c:v>208757500</c:v>
                </c:pt>
                <c:pt idx="128" formatCode="&quot;$&quot;#,##0">
                  <c:v>210680000</c:v>
                </c:pt>
                <c:pt idx="129" formatCode="&quot;$&quot;#,##0">
                  <c:v>212602500</c:v>
                </c:pt>
                <c:pt idx="130" formatCode="&quot;$&quot;#,##0">
                  <c:v>215152500</c:v>
                </c:pt>
                <c:pt idx="131" formatCode="&quot;$&quot;#,##0">
                  <c:v>217702500</c:v>
                </c:pt>
                <c:pt idx="132" formatCode="&quot;$&quot;#,##0">
                  <c:v>220252500</c:v>
                </c:pt>
                <c:pt idx="133" formatCode="&quot;$&quot;#,##0">
                  <c:v>222802500</c:v>
                </c:pt>
                <c:pt idx="134" formatCode="&quot;$&quot;#,##0">
                  <c:v>225895000</c:v>
                </c:pt>
                <c:pt idx="135" formatCode="&quot;$&quot;#,##0">
                  <c:v>228987500</c:v>
                </c:pt>
                <c:pt idx="136" formatCode="&quot;$&quot;#,##0">
                  <c:v>232080000</c:v>
                </c:pt>
                <c:pt idx="137" formatCode="&quot;$&quot;#,##0">
                  <c:v>235172500</c:v>
                </c:pt>
                <c:pt idx="138" formatCode="&quot;$&quot;#,##0">
                  <c:v>238855000</c:v>
                </c:pt>
                <c:pt idx="139" formatCode="&quot;$&quot;#,##0">
                  <c:v>242537500</c:v>
                </c:pt>
                <c:pt idx="140" formatCode="&quot;$&quot;#,##0">
                  <c:v>246220000</c:v>
                </c:pt>
                <c:pt idx="141" formatCode="&quot;$&quot;#,##0">
                  <c:v>249902500</c:v>
                </c:pt>
                <c:pt idx="142" formatCode="&quot;$&quot;#,##0">
                  <c:v>254322500</c:v>
                </c:pt>
                <c:pt idx="143" formatCode="&quot;$&quot;#,##0">
                  <c:v>258742500</c:v>
                </c:pt>
                <c:pt idx="144" formatCode="&quot;$&quot;#,##0">
                  <c:v>263162500</c:v>
                </c:pt>
                <c:pt idx="145" formatCode="&quot;$&quot;#,##0">
                  <c:v>267582500</c:v>
                </c:pt>
                <c:pt idx="146" formatCode="&quot;$&quot;#,##0">
                  <c:v>272745000</c:v>
                </c:pt>
                <c:pt idx="147" formatCode="&quot;$&quot;#,##0">
                  <c:v>277907500</c:v>
                </c:pt>
                <c:pt idx="148" formatCode="&quot;$&quot;#,##0">
                  <c:v>283070000</c:v>
                </c:pt>
                <c:pt idx="149" formatCode="&quot;$&quot;#,##0">
                  <c:v>288232500</c:v>
                </c:pt>
                <c:pt idx="150" formatCode="&quot;$&quot;#,##0">
                  <c:v>294582500</c:v>
                </c:pt>
                <c:pt idx="151" formatCode="&quot;$&quot;#,##0">
                  <c:v>300932500</c:v>
                </c:pt>
                <c:pt idx="152" formatCode="&quot;$&quot;#,##0">
                  <c:v>307282500</c:v>
                </c:pt>
                <c:pt idx="153" formatCode="&quot;$&quot;#,##0">
                  <c:v>313632500</c:v>
                </c:pt>
                <c:pt idx="154" formatCode="&quot;$&quot;#,##0">
                  <c:v>320015000</c:v>
                </c:pt>
                <c:pt idx="155" formatCode="&quot;$&quot;#,##0">
                  <c:v>326397500</c:v>
                </c:pt>
                <c:pt idx="156" formatCode="&quot;$&quot;#,##0">
                  <c:v>332780000</c:v>
                </c:pt>
                <c:pt idx="157" formatCode="&quot;$&quot;#,##0">
                  <c:v>339162500</c:v>
                </c:pt>
                <c:pt idx="158" formatCode="&quot;$&quot;#,##0">
                  <c:v>345622500</c:v>
                </c:pt>
                <c:pt idx="159" formatCode="&quot;$&quot;#,##0">
                  <c:v>352082500</c:v>
                </c:pt>
                <c:pt idx="160" formatCode="&quot;$&quot;#,##0">
                  <c:v>358542500</c:v>
                </c:pt>
                <c:pt idx="161" formatCode="&quot;$&quot;#,##0">
                  <c:v>365002500</c:v>
                </c:pt>
                <c:pt idx="162" formatCode="&quot;$&quot;#,##0">
                  <c:v>371585000</c:v>
                </c:pt>
                <c:pt idx="163" formatCode="&quot;$&quot;#,##0">
                  <c:v>378167500</c:v>
                </c:pt>
                <c:pt idx="164" formatCode="&quot;$&quot;#,##0">
                  <c:v>384750000</c:v>
                </c:pt>
                <c:pt idx="165" formatCode="&quot;$&quot;#,##0">
                  <c:v>391332500</c:v>
                </c:pt>
                <c:pt idx="166" formatCode="&quot;$&quot;#,##0">
                  <c:v>398032500</c:v>
                </c:pt>
                <c:pt idx="167" formatCode="&quot;$&quot;#,##0">
                  <c:v>404732500</c:v>
                </c:pt>
                <c:pt idx="168" formatCode="&quot;$&quot;#,##0">
                  <c:v>411432500</c:v>
                </c:pt>
                <c:pt idx="169" formatCode="&quot;$&quot;#,##0">
                  <c:v>418132500</c:v>
                </c:pt>
                <c:pt idx="170" formatCode="&quot;$&quot;#,##0">
                  <c:v>424180000</c:v>
                </c:pt>
                <c:pt idx="171" formatCode="&quot;$&quot;#,##0">
                  <c:v>430227500</c:v>
                </c:pt>
                <c:pt idx="172" formatCode="&quot;$&quot;#,##0">
                  <c:v>436275000</c:v>
                </c:pt>
                <c:pt idx="173" formatCode="&quot;$&quot;#,##0">
                  <c:v>442322500</c:v>
                </c:pt>
                <c:pt idx="174" formatCode="&quot;$&quot;#,##0">
                  <c:v>447702500</c:v>
                </c:pt>
                <c:pt idx="175" formatCode="&quot;$&quot;#,##0">
                  <c:v>453082500</c:v>
                </c:pt>
                <c:pt idx="176" formatCode="&quot;$&quot;#,##0">
                  <c:v>458462500</c:v>
                </c:pt>
                <c:pt idx="177" formatCode="&quot;$&quot;#,##0">
                  <c:v>463842500</c:v>
                </c:pt>
                <c:pt idx="178" formatCode="&quot;$&quot;#,##0">
                  <c:v>468560000</c:v>
                </c:pt>
                <c:pt idx="179" formatCode="&quot;$&quot;#,##0">
                  <c:v>473277500</c:v>
                </c:pt>
                <c:pt idx="180" formatCode="&quot;$&quot;#,##0">
                  <c:v>477995000</c:v>
                </c:pt>
                <c:pt idx="181" formatCode="&quot;$&quot;#,##0">
                  <c:v>482712500</c:v>
                </c:pt>
                <c:pt idx="182" formatCode="&quot;$&quot;#,##0">
                  <c:v>486595000</c:v>
                </c:pt>
                <c:pt idx="183" formatCode="&quot;$&quot;#,##0">
                  <c:v>490477500</c:v>
                </c:pt>
                <c:pt idx="184" formatCode="&quot;$&quot;#,##0">
                  <c:v>494360000</c:v>
                </c:pt>
                <c:pt idx="185" formatCode="&quot;$&quot;#,##0">
                  <c:v>498242500</c:v>
                </c:pt>
                <c:pt idx="186" formatCode="&quot;$&quot;#,##0">
                  <c:v>501110000</c:v>
                </c:pt>
                <c:pt idx="187" formatCode="&quot;$&quot;#,##0">
                  <c:v>503977500</c:v>
                </c:pt>
                <c:pt idx="188" formatCode="&quot;$&quot;#,##0">
                  <c:v>506845000</c:v>
                </c:pt>
                <c:pt idx="189" formatCode="&quot;$&quot;#,##0">
                  <c:v>509712500</c:v>
                </c:pt>
                <c:pt idx="190" formatCode="&quot;$&quot;#,##0">
                  <c:v>511102500</c:v>
                </c:pt>
                <c:pt idx="191" formatCode="&quot;$&quot;#,##0">
                  <c:v>512492500</c:v>
                </c:pt>
                <c:pt idx="192" formatCode="&quot;$&quot;#,##0">
                  <c:v>513882500</c:v>
                </c:pt>
                <c:pt idx="193" formatCode="&quot;$&quot;#,##0">
                  <c:v>515272500</c:v>
                </c:pt>
                <c:pt idx="194" formatCode="&quot;$&quot;#,##0">
                  <c:v>516335000</c:v>
                </c:pt>
                <c:pt idx="195" formatCode="&quot;$&quot;#,##0">
                  <c:v>517397500</c:v>
                </c:pt>
                <c:pt idx="196" formatCode="&quot;$&quot;#,##0">
                  <c:v>518460000</c:v>
                </c:pt>
                <c:pt idx="197" formatCode="&quot;$&quot;#,##0">
                  <c:v>519522500</c:v>
                </c:pt>
                <c:pt idx="198" formatCode="&quot;$&quot;#,##0">
                  <c:v>520257500</c:v>
                </c:pt>
                <c:pt idx="199" formatCode="&quot;$&quot;#,##0">
                  <c:v>520992500</c:v>
                </c:pt>
                <c:pt idx="200" formatCode="&quot;$&quot;#,##0">
                  <c:v>521727500</c:v>
                </c:pt>
                <c:pt idx="201" formatCode="&quot;$&quot;#,##0">
                  <c:v>522462500</c:v>
                </c:pt>
                <c:pt idx="202" formatCode="&quot;$&quot;#,##0">
                  <c:v>522870000</c:v>
                </c:pt>
                <c:pt idx="203" formatCode="&quot;$&quot;#,##0">
                  <c:v>523277500</c:v>
                </c:pt>
                <c:pt idx="204" formatCode="&quot;$&quot;#,##0">
                  <c:v>523685000</c:v>
                </c:pt>
                <c:pt idx="205" formatCode="&quot;$&quot;#,##0">
                  <c:v>524092500</c:v>
                </c:pt>
                <c:pt idx="206" formatCode="&quot;$&quot;#,##0">
                  <c:v>524172500</c:v>
                </c:pt>
                <c:pt idx="207" formatCode="&quot;$&quot;#,##0">
                  <c:v>524252500</c:v>
                </c:pt>
                <c:pt idx="208" formatCode="&quot;$&quot;#,##0">
                  <c:v>524332500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C17-4C5A-AB3A-1F39CACD5C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145775"/>
        <c:axId val="1"/>
      </c:lineChart>
      <c:catAx>
        <c:axId val="6931457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  <c:min val="0"/>
        </c:scaling>
        <c:delete val="0"/>
        <c:axPos val="l"/>
        <c:numFmt formatCode="&quot;$&quot;#,##0_);\(&quot;$&quot;#,##0\)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693145775"/>
        <c:crosses val="autoZero"/>
        <c:crossBetween val="between"/>
        <c:majorUnit val="50000000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0017793594306044"/>
          <c:y val="0.66055045871559637"/>
          <c:w val="0.11832740213523132"/>
          <c:h val="7.6015727391874177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475" b="0" i="0" u="none" strike="noStrike" baseline="0">
              <a:solidFill>
                <a:srgbClr val="000000"/>
              </a:solidFill>
              <a:latin typeface="Tahoma"/>
              <a:ea typeface="Tahoma"/>
              <a:cs typeface="Tahoma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dirty="0"/>
              <a:t>LWSAP Phases (FY98</a:t>
            </a:r>
            <a:r>
              <a:rPr lang="en-US" baseline="0" dirty="0"/>
              <a:t> – FY26)</a:t>
            </a:r>
            <a:endParaRPr lang="en-US" dirty="0"/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0734452954103678E-2"/>
          <c:y val="9.3089756324392342E-2"/>
          <c:w val="0.84037087380343001"/>
          <c:h val="0.7942586600688219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3E41-44FD-8F2F-E7280D17B1B8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3E41-44FD-8F2F-E7280D17B1B8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3E41-44FD-8F2F-E7280D17B1B8}"/>
              </c:ext>
            </c:extLst>
          </c:dPt>
          <c:cat>
            <c:strRef>
              <c:f>Sheet1!$A$2:$A$32</c:f>
              <c:strCache>
                <c:ptCount val="31"/>
                <c:pt idx="0">
                  <c:v>FY1996</c:v>
                </c:pt>
                <c:pt idx="1">
                  <c:v>FY1997</c:v>
                </c:pt>
                <c:pt idx="2">
                  <c:v>FY1998</c:v>
                </c:pt>
                <c:pt idx="3">
                  <c:v>FY1999</c:v>
                </c:pt>
                <c:pt idx="4">
                  <c:v>FY2000</c:v>
                </c:pt>
                <c:pt idx="5">
                  <c:v>FY2001</c:v>
                </c:pt>
                <c:pt idx="6">
                  <c:v>FY2002</c:v>
                </c:pt>
                <c:pt idx="7">
                  <c:v>FY2003</c:v>
                </c:pt>
                <c:pt idx="8">
                  <c:v>FY2004</c:v>
                </c:pt>
                <c:pt idx="9">
                  <c:v>FY2005</c:v>
                </c:pt>
                <c:pt idx="10">
                  <c:v>FY2006</c:v>
                </c:pt>
                <c:pt idx="11">
                  <c:v>FY2007</c:v>
                </c:pt>
                <c:pt idx="12">
                  <c:v>FY2008</c:v>
                </c:pt>
                <c:pt idx="13">
                  <c:v>FY2009</c:v>
                </c:pt>
                <c:pt idx="14">
                  <c:v>FY2010</c:v>
                </c:pt>
                <c:pt idx="15">
                  <c:v>FY2011</c:v>
                </c:pt>
                <c:pt idx="16">
                  <c:v>FY2012</c:v>
                </c:pt>
                <c:pt idx="17">
                  <c:v>FY2013</c:v>
                </c:pt>
                <c:pt idx="18">
                  <c:v>FY2014</c:v>
                </c:pt>
                <c:pt idx="19">
                  <c:v>FY2015</c:v>
                </c:pt>
                <c:pt idx="20">
                  <c:v>FY2016</c:v>
                </c:pt>
                <c:pt idx="21">
                  <c:v>FY2017</c:v>
                </c:pt>
                <c:pt idx="22">
                  <c:v>FY2018</c:v>
                </c:pt>
                <c:pt idx="23">
                  <c:v>FY2019</c:v>
                </c:pt>
                <c:pt idx="24">
                  <c:v>FY2020</c:v>
                </c:pt>
                <c:pt idx="25">
                  <c:v>FY2021</c:v>
                </c:pt>
                <c:pt idx="26">
                  <c:v>FY2022</c:v>
                </c:pt>
                <c:pt idx="27">
                  <c:v>FY2023</c:v>
                </c:pt>
                <c:pt idx="28">
                  <c:v>FY2024</c:v>
                </c:pt>
                <c:pt idx="29">
                  <c:v>FY2025</c:v>
                </c:pt>
                <c:pt idx="30">
                  <c:v>FY2026</c:v>
                </c:pt>
              </c:strCache>
            </c:strRef>
          </c:cat>
          <c:val>
            <c:numRef>
              <c:f>Sheet1!$B$2:$B$32</c:f>
              <c:numCache>
                <c:formatCode>General</c:formatCode>
                <c:ptCount val="31"/>
              </c:numCache>
            </c:numRef>
          </c:val>
          <c:extLst>
            <c:ext xmlns:c16="http://schemas.microsoft.com/office/drawing/2014/chart" uri="{C3380CC4-5D6E-409C-BE32-E72D297353CC}">
              <c16:uniqueId val="{00000006-3E41-44FD-8F2F-E7280D17B1B8}"/>
            </c:ext>
          </c:extLst>
        </c:ser>
        <c:ser>
          <c:idx val="1"/>
          <c:order val="1"/>
          <c:spPr>
            <a:solidFill>
              <a:srgbClr val="C0504D"/>
            </a:solidFill>
            <a:ln w="25400">
              <a:noFill/>
            </a:ln>
          </c:spPr>
          <c:invertIfNegative val="0"/>
          <c:cat>
            <c:strRef>
              <c:f>Sheet1!$A$2:$A$32</c:f>
              <c:strCache>
                <c:ptCount val="31"/>
                <c:pt idx="0">
                  <c:v>FY1996</c:v>
                </c:pt>
                <c:pt idx="1">
                  <c:v>FY1997</c:v>
                </c:pt>
                <c:pt idx="2">
                  <c:v>FY1998</c:v>
                </c:pt>
                <c:pt idx="3">
                  <c:v>FY1999</c:v>
                </c:pt>
                <c:pt idx="4">
                  <c:v>FY2000</c:v>
                </c:pt>
                <c:pt idx="5">
                  <c:v>FY2001</c:v>
                </c:pt>
                <c:pt idx="6">
                  <c:v>FY2002</c:v>
                </c:pt>
                <c:pt idx="7">
                  <c:v>FY2003</c:v>
                </c:pt>
                <c:pt idx="8">
                  <c:v>FY2004</c:v>
                </c:pt>
                <c:pt idx="9">
                  <c:v>FY2005</c:v>
                </c:pt>
                <c:pt idx="10">
                  <c:v>FY2006</c:v>
                </c:pt>
                <c:pt idx="11">
                  <c:v>FY2007</c:v>
                </c:pt>
                <c:pt idx="12">
                  <c:v>FY2008</c:v>
                </c:pt>
                <c:pt idx="13">
                  <c:v>FY2009</c:v>
                </c:pt>
                <c:pt idx="14">
                  <c:v>FY2010</c:v>
                </c:pt>
                <c:pt idx="15">
                  <c:v>FY2011</c:v>
                </c:pt>
                <c:pt idx="16">
                  <c:v>FY2012</c:v>
                </c:pt>
                <c:pt idx="17">
                  <c:v>FY2013</c:v>
                </c:pt>
                <c:pt idx="18">
                  <c:v>FY2014</c:v>
                </c:pt>
                <c:pt idx="19">
                  <c:v>FY2015</c:v>
                </c:pt>
                <c:pt idx="20">
                  <c:v>FY2016</c:v>
                </c:pt>
                <c:pt idx="21">
                  <c:v>FY2017</c:v>
                </c:pt>
                <c:pt idx="22">
                  <c:v>FY2018</c:v>
                </c:pt>
                <c:pt idx="23">
                  <c:v>FY2019</c:v>
                </c:pt>
                <c:pt idx="24">
                  <c:v>FY2020</c:v>
                </c:pt>
                <c:pt idx="25">
                  <c:v>FY2021</c:v>
                </c:pt>
                <c:pt idx="26">
                  <c:v>FY2022</c:v>
                </c:pt>
                <c:pt idx="27">
                  <c:v>FY2023</c:v>
                </c:pt>
                <c:pt idx="28">
                  <c:v>FY2024</c:v>
                </c:pt>
                <c:pt idx="29">
                  <c:v>FY2025</c:v>
                </c:pt>
                <c:pt idx="30">
                  <c:v>FY2026</c:v>
                </c:pt>
              </c:strCache>
            </c:strRef>
          </c:cat>
          <c:val>
            <c:numLit>
              <c:formatCode>General</c:formatCode>
              <c:ptCount val="1"/>
              <c:pt idx="0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7-3E41-44FD-8F2F-E7280D17B1B8}"/>
            </c:ext>
          </c:extLst>
        </c:ser>
        <c:ser>
          <c:idx val="2"/>
          <c:order val="2"/>
          <c:tx>
            <c:v>Distributions Complete</c:v>
          </c:tx>
          <c:spPr>
            <a:solidFill>
              <a:srgbClr val="C00000"/>
            </a:solidFill>
            <a:ln w="25400">
              <a:solidFill>
                <a:srgbClr val="C00000"/>
              </a:solidFill>
            </a:ln>
          </c:spPr>
          <c:invertIfNegative val="0"/>
          <c:dPt>
            <c:idx val="14"/>
            <c:invertIfNegative val="0"/>
            <c:bubble3D val="0"/>
            <c:spPr>
              <a:solidFill>
                <a:srgbClr val="C00000"/>
              </a:solidFill>
              <a:ln w="12700">
                <a:solidFill>
                  <a:srgbClr val="C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3E41-44FD-8F2F-E7280D17B1B8}"/>
              </c:ext>
            </c:extLst>
          </c:dPt>
          <c:dPt>
            <c:idx val="22"/>
            <c:invertIfNegative val="0"/>
            <c:bubble3D val="0"/>
            <c:spPr>
              <a:solidFill>
                <a:srgbClr val="C00000"/>
              </a:solidFill>
              <a:ln w="12700">
                <a:solidFill>
                  <a:srgbClr val="C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3E41-44FD-8F2F-E7280D17B1B8}"/>
              </c:ext>
            </c:extLst>
          </c:dPt>
          <c:cat>
            <c:strRef>
              <c:f>Sheet1!$A$2:$A$32</c:f>
              <c:strCache>
                <c:ptCount val="31"/>
                <c:pt idx="0">
                  <c:v>FY1996</c:v>
                </c:pt>
                <c:pt idx="1">
                  <c:v>FY1997</c:v>
                </c:pt>
                <c:pt idx="2">
                  <c:v>FY1998</c:v>
                </c:pt>
                <c:pt idx="3">
                  <c:v>FY1999</c:v>
                </c:pt>
                <c:pt idx="4">
                  <c:v>FY2000</c:v>
                </c:pt>
                <c:pt idx="5">
                  <c:v>FY2001</c:v>
                </c:pt>
                <c:pt idx="6">
                  <c:v>FY2002</c:v>
                </c:pt>
                <c:pt idx="7">
                  <c:v>FY2003</c:v>
                </c:pt>
                <c:pt idx="8">
                  <c:v>FY2004</c:v>
                </c:pt>
                <c:pt idx="9">
                  <c:v>FY2005</c:v>
                </c:pt>
                <c:pt idx="10">
                  <c:v>FY2006</c:v>
                </c:pt>
                <c:pt idx="11">
                  <c:v>FY2007</c:v>
                </c:pt>
                <c:pt idx="12">
                  <c:v>FY2008</c:v>
                </c:pt>
                <c:pt idx="13">
                  <c:v>FY2009</c:v>
                </c:pt>
                <c:pt idx="14">
                  <c:v>FY2010</c:v>
                </c:pt>
                <c:pt idx="15">
                  <c:v>FY2011</c:v>
                </c:pt>
                <c:pt idx="16">
                  <c:v>FY2012</c:v>
                </c:pt>
                <c:pt idx="17">
                  <c:v>FY2013</c:v>
                </c:pt>
                <c:pt idx="18">
                  <c:v>FY2014</c:v>
                </c:pt>
                <c:pt idx="19">
                  <c:v>FY2015</c:v>
                </c:pt>
                <c:pt idx="20">
                  <c:v>FY2016</c:v>
                </c:pt>
                <c:pt idx="21">
                  <c:v>FY2017</c:v>
                </c:pt>
                <c:pt idx="22">
                  <c:v>FY2018</c:v>
                </c:pt>
                <c:pt idx="23">
                  <c:v>FY2019</c:v>
                </c:pt>
                <c:pt idx="24">
                  <c:v>FY2020</c:v>
                </c:pt>
                <c:pt idx="25">
                  <c:v>FY2021</c:v>
                </c:pt>
                <c:pt idx="26">
                  <c:v>FY2022</c:v>
                </c:pt>
                <c:pt idx="27">
                  <c:v>FY2023</c:v>
                </c:pt>
                <c:pt idx="28">
                  <c:v>FY2024</c:v>
                </c:pt>
                <c:pt idx="29">
                  <c:v>FY2025</c:v>
                </c:pt>
                <c:pt idx="30">
                  <c:v>FY2026</c:v>
                </c:pt>
              </c:strCache>
            </c:strRef>
          </c:cat>
          <c:val>
            <c:numRef>
              <c:f>Sheet1!$C$2:$C$31</c:f>
              <c:numCache>
                <c:formatCode>General</c:formatCode>
                <c:ptCount val="30"/>
                <c:pt idx="2" formatCode="&quot;$&quot;#,##0">
                  <c:v>30000000</c:v>
                </c:pt>
                <c:pt idx="5" formatCode="&quot;$&quot;#,##0">
                  <c:v>222300000</c:v>
                </c:pt>
                <c:pt idx="15" formatCode="&quot;$&quot;#,##0">
                  <c:v>209282853</c:v>
                </c:pt>
                <c:pt idx="22" formatCode="&quot;$&quot;#,##0">
                  <c:v>196115423</c:v>
                </c:pt>
                <c:pt idx="29" formatCode="&quot;$&quot;#,##0">
                  <c:v>13071406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41-44FD-8F2F-E7280D17B1B8}"/>
            </c:ext>
          </c:extLst>
        </c:ser>
        <c:ser>
          <c:idx val="3"/>
          <c:order val="3"/>
          <c:tx>
            <c:v>Distributions Ongoing</c:v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strRef>
              <c:f>Sheet1!$A$2:$A$32</c:f>
              <c:strCache>
                <c:ptCount val="31"/>
                <c:pt idx="0">
                  <c:v>FY1996</c:v>
                </c:pt>
                <c:pt idx="1">
                  <c:v>FY1997</c:v>
                </c:pt>
                <c:pt idx="2">
                  <c:v>FY1998</c:v>
                </c:pt>
                <c:pt idx="3">
                  <c:v>FY1999</c:v>
                </c:pt>
                <c:pt idx="4">
                  <c:v>FY2000</c:v>
                </c:pt>
                <c:pt idx="5">
                  <c:v>FY2001</c:v>
                </c:pt>
                <c:pt idx="6">
                  <c:v>FY2002</c:v>
                </c:pt>
                <c:pt idx="7">
                  <c:v>FY2003</c:v>
                </c:pt>
                <c:pt idx="8">
                  <c:v>FY2004</c:v>
                </c:pt>
                <c:pt idx="9">
                  <c:v>FY2005</c:v>
                </c:pt>
                <c:pt idx="10">
                  <c:v>FY2006</c:v>
                </c:pt>
                <c:pt idx="11">
                  <c:v>FY2007</c:v>
                </c:pt>
                <c:pt idx="12">
                  <c:v>FY2008</c:v>
                </c:pt>
                <c:pt idx="13">
                  <c:v>FY2009</c:v>
                </c:pt>
                <c:pt idx="14">
                  <c:v>FY2010</c:v>
                </c:pt>
                <c:pt idx="15">
                  <c:v>FY2011</c:v>
                </c:pt>
                <c:pt idx="16">
                  <c:v>FY2012</c:v>
                </c:pt>
                <c:pt idx="17">
                  <c:v>FY2013</c:v>
                </c:pt>
                <c:pt idx="18">
                  <c:v>FY2014</c:v>
                </c:pt>
                <c:pt idx="19">
                  <c:v>FY2015</c:v>
                </c:pt>
                <c:pt idx="20">
                  <c:v>FY2016</c:v>
                </c:pt>
                <c:pt idx="21">
                  <c:v>FY2017</c:v>
                </c:pt>
                <c:pt idx="22">
                  <c:v>FY2018</c:v>
                </c:pt>
                <c:pt idx="23">
                  <c:v>FY2019</c:v>
                </c:pt>
                <c:pt idx="24">
                  <c:v>FY2020</c:v>
                </c:pt>
                <c:pt idx="25">
                  <c:v>FY2021</c:v>
                </c:pt>
                <c:pt idx="26">
                  <c:v>FY2022</c:v>
                </c:pt>
                <c:pt idx="27">
                  <c:v>FY2023</c:v>
                </c:pt>
                <c:pt idx="28">
                  <c:v>FY2024</c:v>
                </c:pt>
                <c:pt idx="29">
                  <c:v>FY2025</c:v>
                </c:pt>
                <c:pt idx="30">
                  <c:v>FY2026</c:v>
                </c:pt>
              </c:strCache>
            </c:strRef>
          </c:cat>
          <c:val>
            <c:numRef>
              <c:f>Sheet1!$D$2:$D$31</c:f>
              <c:numCache>
                <c:formatCode>General</c:formatCode>
                <c:ptCount val="30"/>
                <c:pt idx="22" formatCode="&quot;$&quot;#,##0">
                  <c:v>97367577</c:v>
                </c:pt>
                <c:pt idx="29" formatCode="&quot;$&quot;#,##0">
                  <c:v>287556794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E41-44FD-8F2F-E7280D17B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1911888"/>
        <c:axId val="1"/>
      </c:barChart>
      <c:catAx>
        <c:axId val="51191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5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$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11911888"/>
        <c:crosses val="autoZero"/>
        <c:crossBetween val="between"/>
      </c:valAx>
      <c:spPr>
        <a:noFill/>
        <a:ln w="25400">
          <a:noFill/>
        </a:ln>
      </c:spPr>
    </c:plotArea>
    <c:legend>
      <c:legendPos val="l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5331686405023259"/>
          <c:y val="9.1209132141780794E-2"/>
          <c:w val="0.19260696922012097"/>
          <c:h val="0.1918623225181364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2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Local Water System Assistance Program</a:t>
            </a:r>
          </a:p>
          <a:p>
            <a:pPr algn="ctr">
              <a:defRPr sz="2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Distribution and Repayments</a:t>
            </a:r>
          </a:p>
          <a:p>
            <a:pPr algn="ctr">
              <a:defRPr sz="2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FY01 through FY47</a:t>
            </a:r>
          </a:p>
          <a:p>
            <a:pPr algn="ctr">
              <a:defRPr sz="2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Phases 1 - 4</a:t>
            </a:r>
          </a:p>
          <a:p>
            <a:pPr algn="ctr">
              <a:defRPr sz="2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 sz="1400" b="1" i="0" u="none" strike="noStrike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>
              <a:defRPr sz="2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 sz="1400" b="1" i="0" u="none" strike="noStrike" baseline="0" dirty="0">
              <a:solidFill>
                <a:srgbClr val="000000"/>
              </a:solidFill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33193956437263522"/>
          <c:y val="1.332630484200263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913314244810304"/>
          <c:y val="0.21445491889161555"/>
          <c:w val="0.7951988369510794"/>
          <c:h val="0.64509394572025047"/>
        </c:manualLayout>
      </c:layout>
      <c:lineChart>
        <c:grouping val="standard"/>
        <c:varyColors val="0"/>
        <c:ser>
          <c:idx val="1"/>
          <c:order val="0"/>
          <c:tx>
            <c:v>Distributions (Actual)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numRef>
              <c:f>'[combined LPAP LWSAP funding data and graphs.xls]Combined Data'!$A$4:$A$191</c:f>
              <c:numCache>
                <c:formatCode>mmm\-yy_)</c:formatCode>
                <c:ptCount val="188"/>
                <c:pt idx="0">
                  <c:v>36739</c:v>
                </c:pt>
                <c:pt idx="1">
                  <c:v>36831</c:v>
                </c:pt>
                <c:pt idx="2">
                  <c:v>36923</c:v>
                </c:pt>
                <c:pt idx="3">
                  <c:v>37012</c:v>
                </c:pt>
                <c:pt idx="4">
                  <c:v>37104</c:v>
                </c:pt>
                <c:pt idx="5">
                  <c:v>37196</c:v>
                </c:pt>
                <c:pt idx="6">
                  <c:v>37288</c:v>
                </c:pt>
                <c:pt idx="7" formatCode="mmm\-yy">
                  <c:v>37378</c:v>
                </c:pt>
                <c:pt idx="8" formatCode="mmm\-yy">
                  <c:v>37470</c:v>
                </c:pt>
                <c:pt idx="9">
                  <c:v>37561</c:v>
                </c:pt>
                <c:pt idx="10">
                  <c:v>37653</c:v>
                </c:pt>
                <c:pt idx="11">
                  <c:v>37742</c:v>
                </c:pt>
                <c:pt idx="12" formatCode="mmm\-yy">
                  <c:v>37836</c:v>
                </c:pt>
                <c:pt idx="13" formatCode="mmm\-yy">
                  <c:v>37926</c:v>
                </c:pt>
                <c:pt idx="14" formatCode="mmm\-yy">
                  <c:v>38018</c:v>
                </c:pt>
                <c:pt idx="15" formatCode="mmm\-yy">
                  <c:v>38109</c:v>
                </c:pt>
                <c:pt idx="16" formatCode="mmm\-yy">
                  <c:v>38201</c:v>
                </c:pt>
                <c:pt idx="17" formatCode="mmm\-yy">
                  <c:v>38292</c:v>
                </c:pt>
                <c:pt idx="18" formatCode="mmm\-yy">
                  <c:v>38384</c:v>
                </c:pt>
                <c:pt idx="19" formatCode="mmm\-yy">
                  <c:v>38473</c:v>
                </c:pt>
                <c:pt idx="20" formatCode="mmm\-yy">
                  <c:v>38565</c:v>
                </c:pt>
                <c:pt idx="21" formatCode="mmm\-yy">
                  <c:v>38657</c:v>
                </c:pt>
                <c:pt idx="22" formatCode="mmm\-yy">
                  <c:v>38749</c:v>
                </c:pt>
                <c:pt idx="23" formatCode="mmm\-yy">
                  <c:v>38839</c:v>
                </c:pt>
                <c:pt idx="24" formatCode="mmm\-yy">
                  <c:v>38931</c:v>
                </c:pt>
                <c:pt idx="25" formatCode="mmm\-yy">
                  <c:v>39022</c:v>
                </c:pt>
                <c:pt idx="26" formatCode="mmm\-yy">
                  <c:v>39114</c:v>
                </c:pt>
                <c:pt idx="27" formatCode="mmm\-yy">
                  <c:v>39203</c:v>
                </c:pt>
                <c:pt idx="28" formatCode="mmm\-yy">
                  <c:v>39295</c:v>
                </c:pt>
                <c:pt idx="29" formatCode="mmm\-yy">
                  <c:v>39387</c:v>
                </c:pt>
                <c:pt idx="30" formatCode="mmm\-yy">
                  <c:v>39479</c:v>
                </c:pt>
                <c:pt idx="31" formatCode="mmm\-yy">
                  <c:v>39570</c:v>
                </c:pt>
                <c:pt idx="32" formatCode="mmm\-yy">
                  <c:v>39662</c:v>
                </c:pt>
                <c:pt idx="33" formatCode="mmm\-yy">
                  <c:v>39753</c:v>
                </c:pt>
                <c:pt idx="34" formatCode="mmm\-yy">
                  <c:v>39845</c:v>
                </c:pt>
                <c:pt idx="35" formatCode="mmm\-yy">
                  <c:v>39934</c:v>
                </c:pt>
                <c:pt idx="36" formatCode="mmm\-yy">
                  <c:v>40026</c:v>
                </c:pt>
                <c:pt idx="37" formatCode="mmm\-yy">
                  <c:v>40118</c:v>
                </c:pt>
                <c:pt idx="38" formatCode="mmm\-yy">
                  <c:v>40210</c:v>
                </c:pt>
                <c:pt idx="39" formatCode="mmm\-yy">
                  <c:v>40300</c:v>
                </c:pt>
                <c:pt idx="40" formatCode="mmm\-yy">
                  <c:v>40391</c:v>
                </c:pt>
                <c:pt idx="41" formatCode="mmm\-yy">
                  <c:v>40483</c:v>
                </c:pt>
                <c:pt idx="42" formatCode="mmm\-yy">
                  <c:v>40575</c:v>
                </c:pt>
                <c:pt idx="43" formatCode="mmm\-yy">
                  <c:v>40665</c:v>
                </c:pt>
                <c:pt idx="44" formatCode="mmm\-yy">
                  <c:v>40756</c:v>
                </c:pt>
                <c:pt idx="45" formatCode="mmm\-yy">
                  <c:v>40848</c:v>
                </c:pt>
                <c:pt idx="46" formatCode="mmm\-yy">
                  <c:v>40940</c:v>
                </c:pt>
                <c:pt idx="47" formatCode="mmm\-yy">
                  <c:v>41031</c:v>
                </c:pt>
                <c:pt idx="48" formatCode="mmm\-yy">
                  <c:v>41122</c:v>
                </c:pt>
                <c:pt idx="49" formatCode="mmm\-yy">
                  <c:v>41214</c:v>
                </c:pt>
                <c:pt idx="50" formatCode="mmm\-yy">
                  <c:v>41306</c:v>
                </c:pt>
                <c:pt idx="51" formatCode="mmm\-yy">
                  <c:v>41396</c:v>
                </c:pt>
                <c:pt idx="52" formatCode="mmm\-yy">
                  <c:v>41487</c:v>
                </c:pt>
                <c:pt idx="53" formatCode="mmm\-yy">
                  <c:v>41579</c:v>
                </c:pt>
                <c:pt idx="54" formatCode="mmm\-yy">
                  <c:v>41671</c:v>
                </c:pt>
                <c:pt idx="55" formatCode="mmm\-yy">
                  <c:v>41761</c:v>
                </c:pt>
                <c:pt idx="56" formatCode="mmm\-yy">
                  <c:v>41852</c:v>
                </c:pt>
                <c:pt idx="57" formatCode="mmm\-yy">
                  <c:v>41944</c:v>
                </c:pt>
                <c:pt idx="58" formatCode="mmm\-yy">
                  <c:v>42036</c:v>
                </c:pt>
                <c:pt idx="59" formatCode="mmm\-yy">
                  <c:v>42126</c:v>
                </c:pt>
                <c:pt idx="60" formatCode="mmm\-yy">
                  <c:v>42217</c:v>
                </c:pt>
                <c:pt idx="61" formatCode="mmm\-yy">
                  <c:v>42309</c:v>
                </c:pt>
                <c:pt idx="62" formatCode="mmm\-yy">
                  <c:v>42401</c:v>
                </c:pt>
                <c:pt idx="63" formatCode="mmm\-yy">
                  <c:v>42492</c:v>
                </c:pt>
                <c:pt idx="64" formatCode="mmm\-yy">
                  <c:v>42583</c:v>
                </c:pt>
                <c:pt idx="65" formatCode="mmm\-yy">
                  <c:v>42675</c:v>
                </c:pt>
                <c:pt idx="66" formatCode="mmm\-yy">
                  <c:v>42767</c:v>
                </c:pt>
                <c:pt idx="67" formatCode="mmm\-yy">
                  <c:v>42857</c:v>
                </c:pt>
                <c:pt idx="68" formatCode="mmm\-yy">
                  <c:v>42948</c:v>
                </c:pt>
                <c:pt idx="69" formatCode="mmm\-yy">
                  <c:v>43040</c:v>
                </c:pt>
                <c:pt idx="70" formatCode="mmm\-yy">
                  <c:v>43132</c:v>
                </c:pt>
                <c:pt idx="71" formatCode="mmm\-yy">
                  <c:v>43222</c:v>
                </c:pt>
                <c:pt idx="72" formatCode="mmm\-yy">
                  <c:v>43313</c:v>
                </c:pt>
                <c:pt idx="73" formatCode="mmm\-yy">
                  <c:v>43405</c:v>
                </c:pt>
                <c:pt idx="74" formatCode="mmm\-yy">
                  <c:v>43497</c:v>
                </c:pt>
                <c:pt idx="75" formatCode="mmm\-yy">
                  <c:v>43587</c:v>
                </c:pt>
                <c:pt idx="76" formatCode="mmm\-yy">
                  <c:v>43678</c:v>
                </c:pt>
                <c:pt idx="77" formatCode="mmm\-yy">
                  <c:v>43770</c:v>
                </c:pt>
                <c:pt idx="78" formatCode="mmm\-yy">
                  <c:v>43862</c:v>
                </c:pt>
                <c:pt idx="79" formatCode="mmm\-yy">
                  <c:v>43953</c:v>
                </c:pt>
                <c:pt idx="80" formatCode="mmm\-yy">
                  <c:v>44044</c:v>
                </c:pt>
                <c:pt idx="81" formatCode="mmm\-yy">
                  <c:v>44136</c:v>
                </c:pt>
                <c:pt idx="82" formatCode="mmm\-yy">
                  <c:v>44228</c:v>
                </c:pt>
                <c:pt idx="83" formatCode="mmm\-yy">
                  <c:v>44318</c:v>
                </c:pt>
                <c:pt idx="84" formatCode="mmm\-yy">
                  <c:v>44409</c:v>
                </c:pt>
                <c:pt idx="85" formatCode="mmm\-yy">
                  <c:v>44501</c:v>
                </c:pt>
                <c:pt idx="86" formatCode="mmm\-yy">
                  <c:v>44593</c:v>
                </c:pt>
                <c:pt idx="87" formatCode="mmm\-yy">
                  <c:v>44683</c:v>
                </c:pt>
                <c:pt idx="88" formatCode="mmm\-yy">
                  <c:v>44774</c:v>
                </c:pt>
                <c:pt idx="89" formatCode="mmm\-yy">
                  <c:v>44866</c:v>
                </c:pt>
                <c:pt idx="90" formatCode="mmm\-yy">
                  <c:v>44958</c:v>
                </c:pt>
                <c:pt idx="91" formatCode="mmm\-yy">
                  <c:v>45048</c:v>
                </c:pt>
                <c:pt idx="92" formatCode="mmm\-yy">
                  <c:v>45139</c:v>
                </c:pt>
                <c:pt idx="93" formatCode="mmm\-yy">
                  <c:v>45231</c:v>
                </c:pt>
                <c:pt idx="94" formatCode="mmm\-yy">
                  <c:v>45323</c:v>
                </c:pt>
                <c:pt idx="95" formatCode="mmm\-yy">
                  <c:v>45413</c:v>
                </c:pt>
                <c:pt idx="96" formatCode="mmm\-yy">
                  <c:v>45505</c:v>
                </c:pt>
                <c:pt idx="97" formatCode="mmm\-yy">
                  <c:v>45597</c:v>
                </c:pt>
                <c:pt idx="98" formatCode="mmm\-yy">
                  <c:v>45689</c:v>
                </c:pt>
                <c:pt idx="99" formatCode="mmm\-yy">
                  <c:v>45778</c:v>
                </c:pt>
                <c:pt idx="100" formatCode="mmm\-yy">
                  <c:v>45870</c:v>
                </c:pt>
                <c:pt idx="101" formatCode="mmm\-yy">
                  <c:v>45962</c:v>
                </c:pt>
                <c:pt idx="102" formatCode="mmm\-yy">
                  <c:v>46054</c:v>
                </c:pt>
                <c:pt idx="103" formatCode="mmm\-yy">
                  <c:v>46143</c:v>
                </c:pt>
                <c:pt idx="104" formatCode="mmm\-yy">
                  <c:v>46235</c:v>
                </c:pt>
                <c:pt idx="105" formatCode="mmm\-yy">
                  <c:v>46327</c:v>
                </c:pt>
                <c:pt idx="106" formatCode="mmm\-yy">
                  <c:v>46419</c:v>
                </c:pt>
                <c:pt idx="107" formatCode="mmm\-yy">
                  <c:v>46508</c:v>
                </c:pt>
                <c:pt idx="108" formatCode="mmm\-yy">
                  <c:v>46600</c:v>
                </c:pt>
                <c:pt idx="109" formatCode="mmm\-yy">
                  <c:v>46692</c:v>
                </c:pt>
                <c:pt idx="110" formatCode="mmm\-yy">
                  <c:v>46784</c:v>
                </c:pt>
                <c:pt idx="111" formatCode="mmm\-yy">
                  <c:v>46874</c:v>
                </c:pt>
                <c:pt idx="112" formatCode="mmm\-yy">
                  <c:v>46966</c:v>
                </c:pt>
                <c:pt idx="113" formatCode="mmm\-yy">
                  <c:v>47058</c:v>
                </c:pt>
                <c:pt idx="114" formatCode="mmm\-yy">
                  <c:v>47150</c:v>
                </c:pt>
                <c:pt idx="115" formatCode="mmm\-yy">
                  <c:v>47239</c:v>
                </c:pt>
                <c:pt idx="116" formatCode="mmm\-yy">
                  <c:v>47331</c:v>
                </c:pt>
                <c:pt idx="117" formatCode="mmm\-yy">
                  <c:v>47423</c:v>
                </c:pt>
                <c:pt idx="118" formatCode="mmm\-yy">
                  <c:v>47515</c:v>
                </c:pt>
                <c:pt idx="119" formatCode="mmm\-yy">
                  <c:v>47604</c:v>
                </c:pt>
                <c:pt idx="120" formatCode="mmm\-yy">
                  <c:v>47696</c:v>
                </c:pt>
                <c:pt idx="121" formatCode="mmm\-yy">
                  <c:v>47788</c:v>
                </c:pt>
                <c:pt idx="122" formatCode="mmm\-yy">
                  <c:v>47880</c:v>
                </c:pt>
                <c:pt idx="123" formatCode="mmm\-yy">
                  <c:v>47969</c:v>
                </c:pt>
                <c:pt idx="124" formatCode="mmm\-yy">
                  <c:v>48061</c:v>
                </c:pt>
                <c:pt idx="125" formatCode="mmm\-yy">
                  <c:v>48153</c:v>
                </c:pt>
                <c:pt idx="126" formatCode="mmm\-yy">
                  <c:v>48245</c:v>
                </c:pt>
                <c:pt idx="127" formatCode="mmm\-yy">
                  <c:v>48335</c:v>
                </c:pt>
                <c:pt idx="128" formatCode="mmm\-yy">
                  <c:v>48427</c:v>
                </c:pt>
                <c:pt idx="129" formatCode="mmm\-yy">
                  <c:v>48519</c:v>
                </c:pt>
                <c:pt idx="130" formatCode="mmm\-yy">
                  <c:v>48611</c:v>
                </c:pt>
                <c:pt idx="131" formatCode="mmm\-yy">
                  <c:v>48700</c:v>
                </c:pt>
                <c:pt idx="132" formatCode="mmm\-yy">
                  <c:v>48792</c:v>
                </c:pt>
                <c:pt idx="133" formatCode="mmm\-yy">
                  <c:v>48884</c:v>
                </c:pt>
                <c:pt idx="134" formatCode="mmm\-yy">
                  <c:v>48976</c:v>
                </c:pt>
                <c:pt idx="135" formatCode="mmm\-yy">
                  <c:v>49065</c:v>
                </c:pt>
                <c:pt idx="136" formatCode="mmm\-yy">
                  <c:v>49157</c:v>
                </c:pt>
                <c:pt idx="137" formatCode="mmm\-yy">
                  <c:v>49249</c:v>
                </c:pt>
                <c:pt idx="138" formatCode="mmm\-yy">
                  <c:v>49341</c:v>
                </c:pt>
                <c:pt idx="139" formatCode="mmm\-yy">
                  <c:v>49430</c:v>
                </c:pt>
                <c:pt idx="140" formatCode="mmm\-yy">
                  <c:v>49522</c:v>
                </c:pt>
                <c:pt idx="141" formatCode="mmm\-yy">
                  <c:v>49614</c:v>
                </c:pt>
                <c:pt idx="142" formatCode="mmm\-yy">
                  <c:v>49706</c:v>
                </c:pt>
                <c:pt idx="143" formatCode="mmm\-yy">
                  <c:v>49796</c:v>
                </c:pt>
                <c:pt idx="144" formatCode="mmm\-yy">
                  <c:v>49888</c:v>
                </c:pt>
                <c:pt idx="145" formatCode="mmm\-yy">
                  <c:v>49980</c:v>
                </c:pt>
                <c:pt idx="146" formatCode="mmm\-yy">
                  <c:v>50072</c:v>
                </c:pt>
                <c:pt idx="147" formatCode="mmm\-yy">
                  <c:v>50161</c:v>
                </c:pt>
                <c:pt idx="148" formatCode="mmm\-yy">
                  <c:v>50253</c:v>
                </c:pt>
                <c:pt idx="149" formatCode="mmm\-yy">
                  <c:v>50345</c:v>
                </c:pt>
                <c:pt idx="150" formatCode="mmm\-yy">
                  <c:v>50437</c:v>
                </c:pt>
                <c:pt idx="151" formatCode="mmm\-yy">
                  <c:v>50526</c:v>
                </c:pt>
                <c:pt idx="152" formatCode="mmm\-yy">
                  <c:v>50618</c:v>
                </c:pt>
                <c:pt idx="153" formatCode="mmm\-yy">
                  <c:v>50710</c:v>
                </c:pt>
                <c:pt idx="154" formatCode="mmm\-yy">
                  <c:v>50802</c:v>
                </c:pt>
                <c:pt idx="155" formatCode="mmm\-yy">
                  <c:v>50891</c:v>
                </c:pt>
                <c:pt idx="156" formatCode="mmm\-yy">
                  <c:v>50983</c:v>
                </c:pt>
                <c:pt idx="157" formatCode="mmm\-yy">
                  <c:v>51075</c:v>
                </c:pt>
                <c:pt idx="158" formatCode="mmm\-yy">
                  <c:v>51167</c:v>
                </c:pt>
                <c:pt idx="159" formatCode="mmm\-yy">
                  <c:v>51257</c:v>
                </c:pt>
                <c:pt idx="160" formatCode="mmm\-yy">
                  <c:v>51349</c:v>
                </c:pt>
                <c:pt idx="161" formatCode="mmm\-yy">
                  <c:v>51441</c:v>
                </c:pt>
                <c:pt idx="162" formatCode="mmm\-yy">
                  <c:v>51533</c:v>
                </c:pt>
                <c:pt idx="163" formatCode="mmm\-yy">
                  <c:v>51622</c:v>
                </c:pt>
                <c:pt idx="164" formatCode="mmm\-yy">
                  <c:v>51714</c:v>
                </c:pt>
                <c:pt idx="165" formatCode="mmm\-yy">
                  <c:v>51806</c:v>
                </c:pt>
                <c:pt idx="166" formatCode="mmm\-yy">
                  <c:v>51898</c:v>
                </c:pt>
                <c:pt idx="167" formatCode="mmm\-yy">
                  <c:v>51987</c:v>
                </c:pt>
                <c:pt idx="168" formatCode="mmm\-yy">
                  <c:v>52079</c:v>
                </c:pt>
                <c:pt idx="169" formatCode="mmm\-yy">
                  <c:v>52171</c:v>
                </c:pt>
                <c:pt idx="170" formatCode="mmm\-yy">
                  <c:v>52263</c:v>
                </c:pt>
                <c:pt idx="171" formatCode="mmm\-yy">
                  <c:v>52352</c:v>
                </c:pt>
                <c:pt idx="172" formatCode="mmm\-yy">
                  <c:v>52444</c:v>
                </c:pt>
                <c:pt idx="173" formatCode="mmm\-yy">
                  <c:v>52536</c:v>
                </c:pt>
                <c:pt idx="174" formatCode="mmm\-yy">
                  <c:v>52628</c:v>
                </c:pt>
                <c:pt idx="175" formatCode="mmm\-yy">
                  <c:v>52718</c:v>
                </c:pt>
                <c:pt idx="176" formatCode="mmm\-yy">
                  <c:v>52810</c:v>
                </c:pt>
                <c:pt idx="177" formatCode="mmm\-yy">
                  <c:v>52902</c:v>
                </c:pt>
                <c:pt idx="178" formatCode="mmm\-yy">
                  <c:v>52994</c:v>
                </c:pt>
                <c:pt idx="179" formatCode="mmm\-yy">
                  <c:v>53083</c:v>
                </c:pt>
                <c:pt idx="180" formatCode="mmm\-yy">
                  <c:v>53175</c:v>
                </c:pt>
                <c:pt idx="181" formatCode="mmm\-yy">
                  <c:v>53267</c:v>
                </c:pt>
                <c:pt idx="182" formatCode="mmm\-yy">
                  <c:v>53359</c:v>
                </c:pt>
                <c:pt idx="183" formatCode="mmm\-yy">
                  <c:v>53448</c:v>
                </c:pt>
                <c:pt idx="184" formatCode="mmm\-yy">
                  <c:v>53540</c:v>
                </c:pt>
                <c:pt idx="185" formatCode="mmm\-yy">
                  <c:v>53632</c:v>
                </c:pt>
                <c:pt idx="186" formatCode="mmm\-yy">
                  <c:v>53724</c:v>
                </c:pt>
                <c:pt idx="187" formatCode="mmm\-yy">
                  <c:v>53813</c:v>
                </c:pt>
              </c:numCache>
            </c:numRef>
          </c:cat>
          <c:val>
            <c:numRef>
              <c:f>'[combined LPAP LWSAP funding data and graphs.xls]Combined Data'!$P$4:$P$191</c:f>
              <c:numCache>
                <c:formatCode>"$"#,##0</c:formatCode>
                <c:ptCount val="188"/>
                <c:pt idx="0">
                  <c:v>5652694</c:v>
                </c:pt>
                <c:pt idx="1">
                  <c:v>5652694</c:v>
                </c:pt>
                <c:pt idx="2">
                  <c:v>10701998</c:v>
                </c:pt>
                <c:pt idx="3">
                  <c:v>14973926</c:v>
                </c:pt>
                <c:pt idx="4">
                  <c:v>17190481</c:v>
                </c:pt>
                <c:pt idx="5">
                  <c:v>23679098</c:v>
                </c:pt>
                <c:pt idx="6">
                  <c:v>29118348</c:v>
                </c:pt>
                <c:pt idx="7">
                  <c:v>33535701</c:v>
                </c:pt>
                <c:pt idx="8">
                  <c:v>41864458</c:v>
                </c:pt>
                <c:pt idx="9">
                  <c:v>45056013</c:v>
                </c:pt>
                <c:pt idx="10">
                  <c:v>46510013</c:v>
                </c:pt>
                <c:pt idx="11">
                  <c:v>49890694</c:v>
                </c:pt>
                <c:pt idx="12">
                  <c:v>58512999</c:v>
                </c:pt>
                <c:pt idx="13">
                  <c:v>61496820</c:v>
                </c:pt>
                <c:pt idx="14">
                  <c:v>65437199</c:v>
                </c:pt>
                <c:pt idx="15">
                  <c:v>68537538</c:v>
                </c:pt>
                <c:pt idx="16">
                  <c:v>79454855</c:v>
                </c:pt>
                <c:pt idx="17">
                  <c:v>85128112</c:v>
                </c:pt>
                <c:pt idx="18">
                  <c:v>87235771</c:v>
                </c:pt>
                <c:pt idx="19">
                  <c:v>87912951</c:v>
                </c:pt>
                <c:pt idx="20">
                  <c:v>96133593</c:v>
                </c:pt>
                <c:pt idx="21">
                  <c:v>97384350</c:v>
                </c:pt>
                <c:pt idx="22">
                  <c:v>99483450</c:v>
                </c:pt>
                <c:pt idx="23">
                  <c:v>104602409</c:v>
                </c:pt>
                <c:pt idx="24">
                  <c:v>114168659</c:v>
                </c:pt>
                <c:pt idx="25">
                  <c:v>118545693</c:v>
                </c:pt>
                <c:pt idx="26">
                  <c:v>120393749</c:v>
                </c:pt>
                <c:pt idx="27">
                  <c:v>130577975</c:v>
                </c:pt>
                <c:pt idx="28">
                  <c:v>132473241</c:v>
                </c:pt>
                <c:pt idx="29">
                  <c:v>134582541</c:v>
                </c:pt>
                <c:pt idx="30">
                  <c:v>135296541</c:v>
                </c:pt>
                <c:pt idx="31">
                  <c:v>140079252</c:v>
                </c:pt>
                <c:pt idx="32">
                  <c:v>146862413</c:v>
                </c:pt>
                <c:pt idx="33">
                  <c:v>152116712</c:v>
                </c:pt>
                <c:pt idx="34">
                  <c:v>153311712</c:v>
                </c:pt>
                <c:pt idx="35">
                  <c:v>163393873</c:v>
                </c:pt>
                <c:pt idx="36">
                  <c:v>170065741</c:v>
                </c:pt>
                <c:pt idx="37">
                  <c:v>173001529</c:v>
                </c:pt>
                <c:pt idx="38">
                  <c:v>175843819</c:v>
                </c:pt>
                <c:pt idx="39">
                  <c:v>185250488</c:v>
                </c:pt>
                <c:pt idx="40">
                  <c:v>191225754</c:v>
                </c:pt>
                <c:pt idx="41">
                  <c:v>193352272</c:v>
                </c:pt>
                <c:pt idx="42">
                  <c:v>198595999</c:v>
                </c:pt>
                <c:pt idx="43">
                  <c:v>202954649</c:v>
                </c:pt>
                <c:pt idx="44">
                  <c:v>211173499</c:v>
                </c:pt>
                <c:pt idx="45">
                  <c:v>212286648</c:v>
                </c:pt>
                <c:pt idx="46">
                  <c:v>215177648</c:v>
                </c:pt>
                <c:pt idx="47">
                  <c:v>225674748</c:v>
                </c:pt>
                <c:pt idx="48">
                  <c:v>235666480</c:v>
                </c:pt>
                <c:pt idx="49">
                  <c:v>246901420</c:v>
                </c:pt>
                <c:pt idx="50">
                  <c:v>248151420</c:v>
                </c:pt>
                <c:pt idx="51">
                  <c:v>262971686</c:v>
                </c:pt>
                <c:pt idx="52">
                  <c:v>273697286</c:v>
                </c:pt>
                <c:pt idx="53">
                  <c:v>279185218</c:v>
                </c:pt>
                <c:pt idx="54">
                  <c:v>283000012</c:v>
                </c:pt>
                <c:pt idx="55">
                  <c:v>285689012</c:v>
                </c:pt>
                <c:pt idx="56">
                  <c:v>290829482</c:v>
                </c:pt>
                <c:pt idx="57">
                  <c:v>297402631</c:v>
                </c:pt>
                <c:pt idx="58">
                  <c:v>298652631</c:v>
                </c:pt>
                <c:pt idx="59">
                  <c:v>305910866</c:v>
                </c:pt>
                <c:pt idx="60">
                  <c:v>314056610</c:v>
                </c:pt>
                <c:pt idx="61">
                  <c:v>317198810</c:v>
                </c:pt>
                <c:pt idx="62">
                  <c:v>317698810</c:v>
                </c:pt>
                <c:pt idx="63">
                  <c:v>322113932</c:v>
                </c:pt>
                <c:pt idx="64">
                  <c:v>330346975</c:v>
                </c:pt>
                <c:pt idx="65">
                  <c:v>334523575</c:v>
                </c:pt>
                <c:pt idx="66">
                  <c:v>336659825</c:v>
                </c:pt>
                <c:pt idx="67">
                  <c:v>344806878</c:v>
                </c:pt>
                <c:pt idx="68">
                  <c:v>349423878</c:v>
                </c:pt>
                <c:pt idx="69">
                  <c:v>360037202</c:v>
                </c:pt>
                <c:pt idx="70">
                  <c:v>370571375</c:v>
                </c:pt>
                <c:pt idx="71">
                  <c:v>375733640</c:v>
                </c:pt>
                <c:pt idx="72">
                  <c:v>396707760</c:v>
                </c:pt>
                <c:pt idx="73">
                  <c:v>400369791</c:v>
                </c:pt>
                <c:pt idx="74">
                  <c:v>409174291</c:v>
                </c:pt>
                <c:pt idx="75">
                  <c:v>411545232</c:v>
                </c:pt>
                <c:pt idx="76">
                  <c:v>419155732</c:v>
                </c:pt>
                <c:pt idx="77">
                  <c:v>423400172</c:v>
                </c:pt>
                <c:pt idx="78">
                  <c:v>428777669</c:v>
                </c:pt>
                <c:pt idx="79">
                  <c:v>436246269</c:v>
                </c:pt>
                <c:pt idx="80">
                  <c:v>451662401</c:v>
                </c:pt>
                <c:pt idx="81">
                  <c:v>455742801</c:v>
                </c:pt>
                <c:pt idx="82">
                  <c:v>457522701</c:v>
                </c:pt>
                <c:pt idx="83">
                  <c:v>466573235</c:v>
                </c:pt>
                <c:pt idx="84">
                  <c:v>476401035</c:v>
                </c:pt>
                <c:pt idx="85">
                  <c:v>483271735</c:v>
                </c:pt>
                <c:pt idx="86">
                  <c:v>491731735</c:v>
                </c:pt>
                <c:pt idx="87">
                  <c:v>498666735</c:v>
                </c:pt>
                <c:pt idx="88">
                  <c:v>501601335</c:v>
                </c:pt>
                <c:pt idx="89">
                  <c:v>512651335</c:v>
                </c:pt>
                <c:pt idx="90">
                  <c:v>522195135</c:v>
                </c:pt>
                <c:pt idx="91">
                  <c:v>527542285</c:v>
                </c:pt>
                <c:pt idx="92">
                  <c:v>551595605</c:v>
                </c:pt>
                <c:pt idx="93">
                  <c:v>563066305</c:v>
                </c:pt>
                <c:pt idx="94">
                  <c:v>575301665</c:v>
                </c:pt>
                <c:pt idx="95">
                  <c:v>576413665</c:v>
                </c:pt>
                <c:pt idx="96">
                  <c:v>588043265</c:v>
                </c:pt>
                <c:pt idx="97">
                  <c:v>590843065</c:v>
                </c:pt>
                <c:pt idx="98">
                  <c:v>593095065</c:v>
                </c:pt>
                <c:pt idx="99">
                  <c:v>604396262</c:v>
                </c:pt>
                <c:pt idx="100">
                  <c:v>610832262</c:v>
                </c:pt>
                <c:pt idx="101">
                  <c:v>621382957</c:v>
                </c:pt>
                <c:pt idx="102">
                  <c:v>632198957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DC-490E-B7AF-908F54567421}"/>
            </c:ext>
          </c:extLst>
        </c:ser>
        <c:ser>
          <c:idx val="0"/>
          <c:order val="1"/>
          <c:tx>
            <c:v>Distributions (Projected)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 w="9525">
                <a:solidFill>
                  <a:srgbClr val="000080"/>
                </a:solidFill>
                <a:prstDash val="solid"/>
              </a:ln>
            </c:spPr>
          </c:marker>
          <c:cat>
            <c:numRef>
              <c:f>'[combined LPAP LWSAP funding data and graphs.xls]Combined Data'!$A$4:$A$191</c:f>
              <c:numCache>
                <c:formatCode>mmm\-yy_)</c:formatCode>
                <c:ptCount val="188"/>
                <c:pt idx="0">
                  <c:v>36739</c:v>
                </c:pt>
                <c:pt idx="1">
                  <c:v>36831</c:v>
                </c:pt>
                <c:pt idx="2">
                  <c:v>36923</c:v>
                </c:pt>
                <c:pt idx="3">
                  <c:v>37012</c:v>
                </c:pt>
                <c:pt idx="4">
                  <c:v>37104</c:v>
                </c:pt>
                <c:pt idx="5">
                  <c:v>37196</c:v>
                </c:pt>
                <c:pt idx="6">
                  <c:v>37288</c:v>
                </c:pt>
                <c:pt idx="7" formatCode="mmm\-yy">
                  <c:v>37378</c:v>
                </c:pt>
                <c:pt idx="8" formatCode="mmm\-yy">
                  <c:v>37470</c:v>
                </c:pt>
                <c:pt idx="9">
                  <c:v>37561</c:v>
                </c:pt>
                <c:pt idx="10">
                  <c:v>37653</c:v>
                </c:pt>
                <c:pt idx="11">
                  <c:v>37742</c:v>
                </c:pt>
                <c:pt idx="12" formatCode="mmm\-yy">
                  <c:v>37836</c:v>
                </c:pt>
                <c:pt idx="13" formatCode="mmm\-yy">
                  <c:v>37926</c:v>
                </c:pt>
                <c:pt idx="14" formatCode="mmm\-yy">
                  <c:v>38018</c:v>
                </c:pt>
                <c:pt idx="15" formatCode="mmm\-yy">
                  <c:v>38109</c:v>
                </c:pt>
                <c:pt idx="16" formatCode="mmm\-yy">
                  <c:v>38201</c:v>
                </c:pt>
                <c:pt idx="17" formatCode="mmm\-yy">
                  <c:v>38292</c:v>
                </c:pt>
                <c:pt idx="18" formatCode="mmm\-yy">
                  <c:v>38384</c:v>
                </c:pt>
                <c:pt idx="19" formatCode="mmm\-yy">
                  <c:v>38473</c:v>
                </c:pt>
                <c:pt idx="20" formatCode="mmm\-yy">
                  <c:v>38565</c:v>
                </c:pt>
                <c:pt idx="21" formatCode="mmm\-yy">
                  <c:v>38657</c:v>
                </c:pt>
                <c:pt idx="22" formatCode="mmm\-yy">
                  <c:v>38749</c:v>
                </c:pt>
                <c:pt idx="23" formatCode="mmm\-yy">
                  <c:v>38839</c:v>
                </c:pt>
                <c:pt idx="24" formatCode="mmm\-yy">
                  <c:v>38931</c:v>
                </c:pt>
                <c:pt idx="25" formatCode="mmm\-yy">
                  <c:v>39022</c:v>
                </c:pt>
                <c:pt idx="26" formatCode="mmm\-yy">
                  <c:v>39114</c:v>
                </c:pt>
                <c:pt idx="27" formatCode="mmm\-yy">
                  <c:v>39203</c:v>
                </c:pt>
                <c:pt idx="28" formatCode="mmm\-yy">
                  <c:v>39295</c:v>
                </c:pt>
                <c:pt idx="29" formatCode="mmm\-yy">
                  <c:v>39387</c:v>
                </c:pt>
                <c:pt idx="30" formatCode="mmm\-yy">
                  <c:v>39479</c:v>
                </c:pt>
                <c:pt idx="31" formatCode="mmm\-yy">
                  <c:v>39570</c:v>
                </c:pt>
                <c:pt idx="32" formatCode="mmm\-yy">
                  <c:v>39662</c:v>
                </c:pt>
                <c:pt idx="33" formatCode="mmm\-yy">
                  <c:v>39753</c:v>
                </c:pt>
                <c:pt idx="34" formatCode="mmm\-yy">
                  <c:v>39845</c:v>
                </c:pt>
                <c:pt idx="35" formatCode="mmm\-yy">
                  <c:v>39934</c:v>
                </c:pt>
                <c:pt idx="36" formatCode="mmm\-yy">
                  <c:v>40026</c:v>
                </c:pt>
                <c:pt idx="37" formatCode="mmm\-yy">
                  <c:v>40118</c:v>
                </c:pt>
                <c:pt idx="38" formatCode="mmm\-yy">
                  <c:v>40210</c:v>
                </c:pt>
                <c:pt idx="39" formatCode="mmm\-yy">
                  <c:v>40300</c:v>
                </c:pt>
                <c:pt idx="40" formatCode="mmm\-yy">
                  <c:v>40391</c:v>
                </c:pt>
                <c:pt idx="41" formatCode="mmm\-yy">
                  <c:v>40483</c:v>
                </c:pt>
                <c:pt idx="42" formatCode="mmm\-yy">
                  <c:v>40575</c:v>
                </c:pt>
                <c:pt idx="43" formatCode="mmm\-yy">
                  <c:v>40665</c:v>
                </c:pt>
                <c:pt idx="44" formatCode="mmm\-yy">
                  <c:v>40756</c:v>
                </c:pt>
                <c:pt idx="45" formatCode="mmm\-yy">
                  <c:v>40848</c:v>
                </c:pt>
                <c:pt idx="46" formatCode="mmm\-yy">
                  <c:v>40940</c:v>
                </c:pt>
                <c:pt idx="47" formatCode="mmm\-yy">
                  <c:v>41031</c:v>
                </c:pt>
                <c:pt idx="48" formatCode="mmm\-yy">
                  <c:v>41122</c:v>
                </c:pt>
                <c:pt idx="49" formatCode="mmm\-yy">
                  <c:v>41214</c:v>
                </c:pt>
                <c:pt idx="50" formatCode="mmm\-yy">
                  <c:v>41306</c:v>
                </c:pt>
                <c:pt idx="51" formatCode="mmm\-yy">
                  <c:v>41396</c:v>
                </c:pt>
                <c:pt idx="52" formatCode="mmm\-yy">
                  <c:v>41487</c:v>
                </c:pt>
                <c:pt idx="53" formatCode="mmm\-yy">
                  <c:v>41579</c:v>
                </c:pt>
                <c:pt idx="54" formatCode="mmm\-yy">
                  <c:v>41671</c:v>
                </c:pt>
                <c:pt idx="55" formatCode="mmm\-yy">
                  <c:v>41761</c:v>
                </c:pt>
                <c:pt idx="56" formatCode="mmm\-yy">
                  <c:v>41852</c:v>
                </c:pt>
                <c:pt idx="57" formatCode="mmm\-yy">
                  <c:v>41944</c:v>
                </c:pt>
                <c:pt idx="58" formatCode="mmm\-yy">
                  <c:v>42036</c:v>
                </c:pt>
                <c:pt idx="59" formatCode="mmm\-yy">
                  <c:v>42126</c:v>
                </c:pt>
                <c:pt idx="60" formatCode="mmm\-yy">
                  <c:v>42217</c:v>
                </c:pt>
                <c:pt idx="61" formatCode="mmm\-yy">
                  <c:v>42309</c:v>
                </c:pt>
                <c:pt idx="62" formatCode="mmm\-yy">
                  <c:v>42401</c:v>
                </c:pt>
                <c:pt idx="63" formatCode="mmm\-yy">
                  <c:v>42492</c:v>
                </c:pt>
                <c:pt idx="64" formatCode="mmm\-yy">
                  <c:v>42583</c:v>
                </c:pt>
                <c:pt idx="65" formatCode="mmm\-yy">
                  <c:v>42675</c:v>
                </c:pt>
                <c:pt idx="66" formatCode="mmm\-yy">
                  <c:v>42767</c:v>
                </c:pt>
                <c:pt idx="67" formatCode="mmm\-yy">
                  <c:v>42857</c:v>
                </c:pt>
                <c:pt idx="68" formatCode="mmm\-yy">
                  <c:v>42948</c:v>
                </c:pt>
                <c:pt idx="69" formatCode="mmm\-yy">
                  <c:v>43040</c:v>
                </c:pt>
                <c:pt idx="70" formatCode="mmm\-yy">
                  <c:v>43132</c:v>
                </c:pt>
                <c:pt idx="71" formatCode="mmm\-yy">
                  <c:v>43222</c:v>
                </c:pt>
                <c:pt idx="72" formatCode="mmm\-yy">
                  <c:v>43313</c:v>
                </c:pt>
                <c:pt idx="73" formatCode="mmm\-yy">
                  <c:v>43405</c:v>
                </c:pt>
                <c:pt idx="74" formatCode="mmm\-yy">
                  <c:v>43497</c:v>
                </c:pt>
                <c:pt idx="75" formatCode="mmm\-yy">
                  <c:v>43587</c:v>
                </c:pt>
                <c:pt idx="76" formatCode="mmm\-yy">
                  <c:v>43678</c:v>
                </c:pt>
                <c:pt idx="77" formatCode="mmm\-yy">
                  <c:v>43770</c:v>
                </c:pt>
                <c:pt idx="78" formatCode="mmm\-yy">
                  <c:v>43862</c:v>
                </c:pt>
                <c:pt idx="79" formatCode="mmm\-yy">
                  <c:v>43953</c:v>
                </c:pt>
                <c:pt idx="80" formatCode="mmm\-yy">
                  <c:v>44044</c:v>
                </c:pt>
                <c:pt idx="81" formatCode="mmm\-yy">
                  <c:v>44136</c:v>
                </c:pt>
                <c:pt idx="82" formatCode="mmm\-yy">
                  <c:v>44228</c:v>
                </c:pt>
                <c:pt idx="83" formatCode="mmm\-yy">
                  <c:v>44318</c:v>
                </c:pt>
                <c:pt idx="84" formatCode="mmm\-yy">
                  <c:v>44409</c:v>
                </c:pt>
                <c:pt idx="85" formatCode="mmm\-yy">
                  <c:v>44501</c:v>
                </c:pt>
                <c:pt idx="86" formatCode="mmm\-yy">
                  <c:v>44593</c:v>
                </c:pt>
                <c:pt idx="87" formatCode="mmm\-yy">
                  <c:v>44683</c:v>
                </c:pt>
                <c:pt idx="88" formatCode="mmm\-yy">
                  <c:v>44774</c:v>
                </c:pt>
                <c:pt idx="89" formatCode="mmm\-yy">
                  <c:v>44866</c:v>
                </c:pt>
                <c:pt idx="90" formatCode="mmm\-yy">
                  <c:v>44958</c:v>
                </c:pt>
                <c:pt idx="91" formatCode="mmm\-yy">
                  <c:v>45048</c:v>
                </c:pt>
                <c:pt idx="92" formatCode="mmm\-yy">
                  <c:v>45139</c:v>
                </c:pt>
                <c:pt idx="93" formatCode="mmm\-yy">
                  <c:v>45231</c:v>
                </c:pt>
                <c:pt idx="94" formatCode="mmm\-yy">
                  <c:v>45323</c:v>
                </c:pt>
                <c:pt idx="95" formatCode="mmm\-yy">
                  <c:v>45413</c:v>
                </c:pt>
                <c:pt idx="96" formatCode="mmm\-yy">
                  <c:v>45505</c:v>
                </c:pt>
                <c:pt idx="97" formatCode="mmm\-yy">
                  <c:v>45597</c:v>
                </c:pt>
                <c:pt idx="98" formatCode="mmm\-yy">
                  <c:v>45689</c:v>
                </c:pt>
                <c:pt idx="99" formatCode="mmm\-yy">
                  <c:v>45778</c:v>
                </c:pt>
                <c:pt idx="100" formatCode="mmm\-yy">
                  <c:v>45870</c:v>
                </c:pt>
                <c:pt idx="101" formatCode="mmm\-yy">
                  <c:v>45962</c:v>
                </c:pt>
                <c:pt idx="102" formatCode="mmm\-yy">
                  <c:v>46054</c:v>
                </c:pt>
                <c:pt idx="103" formatCode="mmm\-yy">
                  <c:v>46143</c:v>
                </c:pt>
                <c:pt idx="104" formatCode="mmm\-yy">
                  <c:v>46235</c:v>
                </c:pt>
                <c:pt idx="105" formatCode="mmm\-yy">
                  <c:v>46327</c:v>
                </c:pt>
                <c:pt idx="106" formatCode="mmm\-yy">
                  <c:v>46419</c:v>
                </c:pt>
                <c:pt idx="107" formatCode="mmm\-yy">
                  <c:v>46508</c:v>
                </c:pt>
                <c:pt idx="108" formatCode="mmm\-yy">
                  <c:v>46600</c:v>
                </c:pt>
                <c:pt idx="109" formatCode="mmm\-yy">
                  <c:v>46692</c:v>
                </c:pt>
                <c:pt idx="110" formatCode="mmm\-yy">
                  <c:v>46784</c:v>
                </c:pt>
                <c:pt idx="111" formatCode="mmm\-yy">
                  <c:v>46874</c:v>
                </c:pt>
                <c:pt idx="112" formatCode="mmm\-yy">
                  <c:v>46966</c:v>
                </c:pt>
                <c:pt idx="113" formatCode="mmm\-yy">
                  <c:v>47058</c:v>
                </c:pt>
                <c:pt idx="114" formatCode="mmm\-yy">
                  <c:v>47150</c:v>
                </c:pt>
                <c:pt idx="115" formatCode="mmm\-yy">
                  <c:v>47239</c:v>
                </c:pt>
                <c:pt idx="116" formatCode="mmm\-yy">
                  <c:v>47331</c:v>
                </c:pt>
                <c:pt idx="117" formatCode="mmm\-yy">
                  <c:v>47423</c:v>
                </c:pt>
                <c:pt idx="118" formatCode="mmm\-yy">
                  <c:v>47515</c:v>
                </c:pt>
                <c:pt idx="119" formatCode="mmm\-yy">
                  <c:v>47604</c:v>
                </c:pt>
                <c:pt idx="120" formatCode="mmm\-yy">
                  <c:v>47696</c:v>
                </c:pt>
                <c:pt idx="121" formatCode="mmm\-yy">
                  <c:v>47788</c:v>
                </c:pt>
                <c:pt idx="122" formatCode="mmm\-yy">
                  <c:v>47880</c:v>
                </c:pt>
                <c:pt idx="123" formatCode="mmm\-yy">
                  <c:v>47969</c:v>
                </c:pt>
                <c:pt idx="124" formatCode="mmm\-yy">
                  <c:v>48061</c:v>
                </c:pt>
                <c:pt idx="125" formatCode="mmm\-yy">
                  <c:v>48153</c:v>
                </c:pt>
                <c:pt idx="126" formatCode="mmm\-yy">
                  <c:v>48245</c:v>
                </c:pt>
                <c:pt idx="127" formatCode="mmm\-yy">
                  <c:v>48335</c:v>
                </c:pt>
                <c:pt idx="128" formatCode="mmm\-yy">
                  <c:v>48427</c:v>
                </c:pt>
                <c:pt idx="129" formatCode="mmm\-yy">
                  <c:v>48519</c:v>
                </c:pt>
                <c:pt idx="130" formatCode="mmm\-yy">
                  <c:v>48611</c:v>
                </c:pt>
                <c:pt idx="131" formatCode="mmm\-yy">
                  <c:v>48700</c:v>
                </c:pt>
                <c:pt idx="132" formatCode="mmm\-yy">
                  <c:v>48792</c:v>
                </c:pt>
                <c:pt idx="133" formatCode="mmm\-yy">
                  <c:v>48884</c:v>
                </c:pt>
                <c:pt idx="134" formatCode="mmm\-yy">
                  <c:v>48976</c:v>
                </c:pt>
                <c:pt idx="135" formatCode="mmm\-yy">
                  <c:v>49065</c:v>
                </c:pt>
                <c:pt idx="136" formatCode="mmm\-yy">
                  <c:v>49157</c:v>
                </c:pt>
                <c:pt idx="137" formatCode="mmm\-yy">
                  <c:v>49249</c:v>
                </c:pt>
                <c:pt idx="138" formatCode="mmm\-yy">
                  <c:v>49341</c:v>
                </c:pt>
                <c:pt idx="139" formatCode="mmm\-yy">
                  <c:v>49430</c:v>
                </c:pt>
                <c:pt idx="140" formatCode="mmm\-yy">
                  <c:v>49522</c:v>
                </c:pt>
                <c:pt idx="141" formatCode="mmm\-yy">
                  <c:v>49614</c:v>
                </c:pt>
                <c:pt idx="142" formatCode="mmm\-yy">
                  <c:v>49706</c:v>
                </c:pt>
                <c:pt idx="143" formatCode="mmm\-yy">
                  <c:v>49796</c:v>
                </c:pt>
                <c:pt idx="144" formatCode="mmm\-yy">
                  <c:v>49888</c:v>
                </c:pt>
                <c:pt idx="145" formatCode="mmm\-yy">
                  <c:v>49980</c:v>
                </c:pt>
                <c:pt idx="146" formatCode="mmm\-yy">
                  <c:v>50072</c:v>
                </c:pt>
                <c:pt idx="147" formatCode="mmm\-yy">
                  <c:v>50161</c:v>
                </c:pt>
                <c:pt idx="148" formatCode="mmm\-yy">
                  <c:v>50253</c:v>
                </c:pt>
                <c:pt idx="149" formatCode="mmm\-yy">
                  <c:v>50345</c:v>
                </c:pt>
                <c:pt idx="150" formatCode="mmm\-yy">
                  <c:v>50437</c:v>
                </c:pt>
                <c:pt idx="151" formatCode="mmm\-yy">
                  <c:v>50526</c:v>
                </c:pt>
                <c:pt idx="152" formatCode="mmm\-yy">
                  <c:v>50618</c:v>
                </c:pt>
                <c:pt idx="153" formatCode="mmm\-yy">
                  <c:v>50710</c:v>
                </c:pt>
                <c:pt idx="154" formatCode="mmm\-yy">
                  <c:v>50802</c:v>
                </c:pt>
                <c:pt idx="155" formatCode="mmm\-yy">
                  <c:v>50891</c:v>
                </c:pt>
                <c:pt idx="156" formatCode="mmm\-yy">
                  <c:v>50983</c:v>
                </c:pt>
                <c:pt idx="157" formatCode="mmm\-yy">
                  <c:v>51075</c:v>
                </c:pt>
                <c:pt idx="158" formatCode="mmm\-yy">
                  <c:v>51167</c:v>
                </c:pt>
                <c:pt idx="159" formatCode="mmm\-yy">
                  <c:v>51257</c:v>
                </c:pt>
                <c:pt idx="160" formatCode="mmm\-yy">
                  <c:v>51349</c:v>
                </c:pt>
                <c:pt idx="161" formatCode="mmm\-yy">
                  <c:v>51441</c:v>
                </c:pt>
                <c:pt idx="162" formatCode="mmm\-yy">
                  <c:v>51533</c:v>
                </c:pt>
                <c:pt idx="163" formatCode="mmm\-yy">
                  <c:v>51622</c:v>
                </c:pt>
                <c:pt idx="164" formatCode="mmm\-yy">
                  <c:v>51714</c:v>
                </c:pt>
                <c:pt idx="165" formatCode="mmm\-yy">
                  <c:v>51806</c:v>
                </c:pt>
                <c:pt idx="166" formatCode="mmm\-yy">
                  <c:v>51898</c:v>
                </c:pt>
                <c:pt idx="167" formatCode="mmm\-yy">
                  <c:v>51987</c:v>
                </c:pt>
                <c:pt idx="168" formatCode="mmm\-yy">
                  <c:v>52079</c:v>
                </c:pt>
                <c:pt idx="169" formatCode="mmm\-yy">
                  <c:v>52171</c:v>
                </c:pt>
                <c:pt idx="170" formatCode="mmm\-yy">
                  <c:v>52263</c:v>
                </c:pt>
                <c:pt idx="171" formatCode="mmm\-yy">
                  <c:v>52352</c:v>
                </c:pt>
                <c:pt idx="172" formatCode="mmm\-yy">
                  <c:v>52444</c:v>
                </c:pt>
                <c:pt idx="173" formatCode="mmm\-yy">
                  <c:v>52536</c:v>
                </c:pt>
                <c:pt idx="174" formatCode="mmm\-yy">
                  <c:v>52628</c:v>
                </c:pt>
                <c:pt idx="175" formatCode="mmm\-yy">
                  <c:v>52718</c:v>
                </c:pt>
                <c:pt idx="176" formatCode="mmm\-yy">
                  <c:v>52810</c:v>
                </c:pt>
                <c:pt idx="177" formatCode="mmm\-yy">
                  <c:v>52902</c:v>
                </c:pt>
                <c:pt idx="178" formatCode="mmm\-yy">
                  <c:v>52994</c:v>
                </c:pt>
                <c:pt idx="179" formatCode="mmm\-yy">
                  <c:v>53083</c:v>
                </c:pt>
                <c:pt idx="180" formatCode="mmm\-yy">
                  <c:v>53175</c:v>
                </c:pt>
                <c:pt idx="181" formatCode="mmm\-yy">
                  <c:v>53267</c:v>
                </c:pt>
                <c:pt idx="182" formatCode="mmm\-yy">
                  <c:v>53359</c:v>
                </c:pt>
                <c:pt idx="183" formatCode="mmm\-yy">
                  <c:v>53448</c:v>
                </c:pt>
                <c:pt idx="184" formatCode="mmm\-yy">
                  <c:v>53540</c:v>
                </c:pt>
                <c:pt idx="185" formatCode="mmm\-yy">
                  <c:v>53632</c:v>
                </c:pt>
                <c:pt idx="186" formatCode="mmm\-yy">
                  <c:v>53724</c:v>
                </c:pt>
                <c:pt idx="187" formatCode="mmm\-yy">
                  <c:v>53813</c:v>
                </c:pt>
              </c:numCache>
            </c:numRef>
          </c:cat>
          <c:val>
            <c:numRef>
              <c:f>'[combined LPAP LWSAP funding data and graphs.xls]Combined Data'!$O$4:$O$191</c:f>
              <c:numCache>
                <c:formatCode>General</c:formatCode>
                <c:ptCount val="188"/>
                <c:pt idx="103" formatCode="&quot;$&quot;#,##0">
                  <c:v>642642575</c:v>
                </c:pt>
                <c:pt idx="104" formatCode="&quot;$&quot;#,##0">
                  <c:v>650767575</c:v>
                </c:pt>
                <c:pt idx="105" formatCode="&quot;$&quot;#,##0">
                  <c:v>658892575</c:v>
                </c:pt>
                <c:pt idx="106" formatCode="&quot;$&quot;#,##0">
                  <c:v>667017575</c:v>
                </c:pt>
                <c:pt idx="107" formatCode="&quot;$&quot;#,##0">
                  <c:v>675142575</c:v>
                </c:pt>
                <c:pt idx="108" formatCode="&quot;$&quot;#,##0">
                  <c:v>683392575</c:v>
                </c:pt>
                <c:pt idx="109" formatCode="&quot;$&quot;#,##0">
                  <c:v>691642575</c:v>
                </c:pt>
                <c:pt idx="110" formatCode="&quot;$&quot;#,##0">
                  <c:v>699892575</c:v>
                </c:pt>
                <c:pt idx="111" formatCode="&quot;$&quot;#,##0">
                  <c:v>708142575</c:v>
                </c:pt>
                <c:pt idx="112" formatCode="&quot;$&quot;#,##0">
                  <c:v>717642575</c:v>
                </c:pt>
                <c:pt idx="113" formatCode="&quot;$&quot;#,##0">
                  <c:v>727142575</c:v>
                </c:pt>
                <c:pt idx="114" formatCode="&quot;$&quot;#,##0">
                  <c:v>736642575</c:v>
                </c:pt>
                <c:pt idx="115" formatCode="&quot;$&quot;#,##0">
                  <c:v>746142575</c:v>
                </c:pt>
                <c:pt idx="116" formatCode="&quot;$&quot;#,##0">
                  <c:v>758142575</c:v>
                </c:pt>
                <c:pt idx="117" formatCode="&quot;$&quot;#,##0">
                  <c:v>769142575</c:v>
                </c:pt>
                <c:pt idx="118" formatCode="&quot;$&quot;#,##0">
                  <c:v>779142575</c:v>
                </c:pt>
                <c:pt idx="119" formatCode="&quot;$&quot;#,##0">
                  <c:v>789142575</c:v>
                </c:pt>
                <c:pt idx="120" formatCode="&quot;$&quot;#,##0">
                  <c:v>797017575</c:v>
                </c:pt>
                <c:pt idx="121" formatCode="&quot;$&quot;#,##0">
                  <c:v>804892575</c:v>
                </c:pt>
                <c:pt idx="122" formatCode="&quot;$&quot;#,##0">
                  <c:v>812767575</c:v>
                </c:pt>
                <c:pt idx="123" formatCode="&quot;$&quot;#,##0">
                  <c:v>820642575</c:v>
                </c:pt>
                <c:pt idx="124" formatCode="&quot;$&quot;#,##0">
                  <c:v>829767575</c:v>
                </c:pt>
                <c:pt idx="125" formatCode="&quot;$&quot;#,##0">
                  <c:v>838892575</c:v>
                </c:pt>
                <c:pt idx="126" formatCode="&quot;$&quot;#,##0">
                  <c:v>848017575</c:v>
                </c:pt>
                <c:pt idx="127" formatCode="&quot;$&quot;#,##0">
                  <c:v>857142575</c:v>
                </c:pt>
                <c:pt idx="128" formatCode="&quot;$&quot;#,##0">
                  <c:v>866267575</c:v>
                </c:pt>
                <c:pt idx="129" formatCode="&quot;$&quot;#,##0">
                  <c:v>875392575</c:v>
                </c:pt>
                <c:pt idx="130" formatCode="&quot;$&quot;#,##0">
                  <c:v>884517575</c:v>
                </c:pt>
                <c:pt idx="131" formatCode="&quot;$&quot;#,##0">
                  <c:v>893642575</c:v>
                </c:pt>
                <c:pt idx="132" formatCode="&quot;$&quot;#,##0">
                  <c:v>901642575</c:v>
                </c:pt>
                <c:pt idx="133" formatCode="&quot;$&quot;#,##0">
                  <c:v>909642575</c:v>
                </c:pt>
                <c:pt idx="134" formatCode="&quot;$&quot;#,##0">
                  <c:v>917642575</c:v>
                </c:pt>
                <c:pt idx="135" formatCode="&quot;$&quot;#,##0">
                  <c:v>925642575</c:v>
                </c:pt>
                <c:pt idx="136" formatCode="&quot;$&quot;#,##0">
                  <c:v>932171475</c:v>
                </c:pt>
                <c:pt idx="137" formatCode="&quot;$&quot;#,##0">
                  <c:v>938700375</c:v>
                </c:pt>
                <c:pt idx="138" formatCode="&quot;$&quot;#,##0">
                  <c:v>945229275</c:v>
                </c:pt>
                <c:pt idx="139" formatCode="&quot;$&quot;#,##0">
                  <c:v>951758175</c:v>
                </c:pt>
                <c:pt idx="140" formatCode="&quot;$&quot;#,##0">
                  <c:v>958287075</c:v>
                </c:pt>
                <c:pt idx="141" formatCode="&quot;$&quot;#,##0">
                  <c:v>964815975</c:v>
                </c:pt>
                <c:pt idx="142" formatCode="&quot;$&quot;#,##0">
                  <c:v>971344875</c:v>
                </c:pt>
                <c:pt idx="143" formatCode="&quot;$&quot;#,##0">
                  <c:v>977873775</c:v>
                </c:pt>
                <c:pt idx="144" formatCode="&quot;$&quot;#,##0">
                  <c:v>984402675</c:v>
                </c:pt>
                <c:pt idx="145" formatCode="&quot;$&quot;#,##0">
                  <c:v>990931575</c:v>
                </c:pt>
                <c:pt idx="146" formatCode="&quot;$&quot;#,##0">
                  <c:v>997460475</c:v>
                </c:pt>
                <c:pt idx="147" formatCode="&quot;$&quot;#,##0">
                  <c:v>1004989375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DC-490E-B7AF-908F54567421}"/>
            </c:ext>
          </c:extLst>
        </c:ser>
        <c:ser>
          <c:idx val="2"/>
          <c:order val="2"/>
          <c:tx>
            <c:v>Repayments</c:v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cat>
            <c:numRef>
              <c:f>'[combined LPAP LWSAP funding data and graphs.xls]Combined Data'!$A$4:$A$191</c:f>
              <c:numCache>
                <c:formatCode>mmm\-yy_)</c:formatCode>
                <c:ptCount val="188"/>
                <c:pt idx="0">
                  <c:v>36739</c:v>
                </c:pt>
                <c:pt idx="1">
                  <c:v>36831</c:v>
                </c:pt>
                <c:pt idx="2">
                  <c:v>36923</c:v>
                </c:pt>
                <c:pt idx="3">
                  <c:v>37012</c:v>
                </c:pt>
                <c:pt idx="4">
                  <c:v>37104</c:v>
                </c:pt>
                <c:pt idx="5">
                  <c:v>37196</c:v>
                </c:pt>
                <c:pt idx="6">
                  <c:v>37288</c:v>
                </c:pt>
                <c:pt idx="7" formatCode="mmm\-yy">
                  <c:v>37378</c:v>
                </c:pt>
                <c:pt idx="8" formatCode="mmm\-yy">
                  <c:v>37470</c:v>
                </c:pt>
                <c:pt idx="9">
                  <c:v>37561</c:v>
                </c:pt>
                <c:pt idx="10">
                  <c:v>37653</c:v>
                </c:pt>
                <c:pt idx="11">
                  <c:v>37742</c:v>
                </c:pt>
                <c:pt idx="12" formatCode="mmm\-yy">
                  <c:v>37836</c:v>
                </c:pt>
                <c:pt idx="13" formatCode="mmm\-yy">
                  <c:v>37926</c:v>
                </c:pt>
                <c:pt idx="14" formatCode="mmm\-yy">
                  <c:v>38018</c:v>
                </c:pt>
                <c:pt idx="15" formatCode="mmm\-yy">
                  <c:v>38109</c:v>
                </c:pt>
                <c:pt idx="16" formatCode="mmm\-yy">
                  <c:v>38201</c:v>
                </c:pt>
                <c:pt idx="17" formatCode="mmm\-yy">
                  <c:v>38292</c:v>
                </c:pt>
                <c:pt idx="18" formatCode="mmm\-yy">
                  <c:v>38384</c:v>
                </c:pt>
                <c:pt idx="19" formatCode="mmm\-yy">
                  <c:v>38473</c:v>
                </c:pt>
                <c:pt idx="20" formatCode="mmm\-yy">
                  <c:v>38565</c:v>
                </c:pt>
                <c:pt idx="21" formatCode="mmm\-yy">
                  <c:v>38657</c:v>
                </c:pt>
                <c:pt idx="22" formatCode="mmm\-yy">
                  <c:v>38749</c:v>
                </c:pt>
                <c:pt idx="23" formatCode="mmm\-yy">
                  <c:v>38839</c:v>
                </c:pt>
                <c:pt idx="24" formatCode="mmm\-yy">
                  <c:v>38931</c:v>
                </c:pt>
                <c:pt idx="25" formatCode="mmm\-yy">
                  <c:v>39022</c:v>
                </c:pt>
                <c:pt idx="26" formatCode="mmm\-yy">
                  <c:v>39114</c:v>
                </c:pt>
                <c:pt idx="27" formatCode="mmm\-yy">
                  <c:v>39203</c:v>
                </c:pt>
                <c:pt idx="28" formatCode="mmm\-yy">
                  <c:v>39295</c:v>
                </c:pt>
                <c:pt idx="29" formatCode="mmm\-yy">
                  <c:v>39387</c:v>
                </c:pt>
                <c:pt idx="30" formatCode="mmm\-yy">
                  <c:v>39479</c:v>
                </c:pt>
                <c:pt idx="31" formatCode="mmm\-yy">
                  <c:v>39570</c:v>
                </c:pt>
                <c:pt idx="32" formatCode="mmm\-yy">
                  <c:v>39662</c:v>
                </c:pt>
                <c:pt idx="33" formatCode="mmm\-yy">
                  <c:v>39753</c:v>
                </c:pt>
                <c:pt idx="34" formatCode="mmm\-yy">
                  <c:v>39845</c:v>
                </c:pt>
                <c:pt idx="35" formatCode="mmm\-yy">
                  <c:v>39934</c:v>
                </c:pt>
                <c:pt idx="36" formatCode="mmm\-yy">
                  <c:v>40026</c:v>
                </c:pt>
                <c:pt idx="37" formatCode="mmm\-yy">
                  <c:v>40118</c:v>
                </c:pt>
                <c:pt idx="38" formatCode="mmm\-yy">
                  <c:v>40210</c:v>
                </c:pt>
                <c:pt idx="39" formatCode="mmm\-yy">
                  <c:v>40300</c:v>
                </c:pt>
                <c:pt idx="40" formatCode="mmm\-yy">
                  <c:v>40391</c:v>
                </c:pt>
                <c:pt idx="41" formatCode="mmm\-yy">
                  <c:v>40483</c:v>
                </c:pt>
                <c:pt idx="42" formatCode="mmm\-yy">
                  <c:v>40575</c:v>
                </c:pt>
                <c:pt idx="43" formatCode="mmm\-yy">
                  <c:v>40665</c:v>
                </c:pt>
                <c:pt idx="44" formatCode="mmm\-yy">
                  <c:v>40756</c:v>
                </c:pt>
                <c:pt idx="45" formatCode="mmm\-yy">
                  <c:v>40848</c:v>
                </c:pt>
                <c:pt idx="46" formatCode="mmm\-yy">
                  <c:v>40940</c:v>
                </c:pt>
                <c:pt idx="47" formatCode="mmm\-yy">
                  <c:v>41031</c:v>
                </c:pt>
                <c:pt idx="48" formatCode="mmm\-yy">
                  <c:v>41122</c:v>
                </c:pt>
                <c:pt idx="49" formatCode="mmm\-yy">
                  <c:v>41214</c:v>
                </c:pt>
                <c:pt idx="50" formatCode="mmm\-yy">
                  <c:v>41306</c:v>
                </c:pt>
                <c:pt idx="51" formatCode="mmm\-yy">
                  <c:v>41396</c:v>
                </c:pt>
                <c:pt idx="52" formatCode="mmm\-yy">
                  <c:v>41487</c:v>
                </c:pt>
                <c:pt idx="53" formatCode="mmm\-yy">
                  <c:v>41579</c:v>
                </c:pt>
                <c:pt idx="54" formatCode="mmm\-yy">
                  <c:v>41671</c:v>
                </c:pt>
                <c:pt idx="55" formatCode="mmm\-yy">
                  <c:v>41761</c:v>
                </c:pt>
                <c:pt idx="56" formatCode="mmm\-yy">
                  <c:v>41852</c:v>
                </c:pt>
                <c:pt idx="57" formatCode="mmm\-yy">
                  <c:v>41944</c:v>
                </c:pt>
                <c:pt idx="58" formatCode="mmm\-yy">
                  <c:v>42036</c:v>
                </c:pt>
                <c:pt idx="59" formatCode="mmm\-yy">
                  <c:v>42126</c:v>
                </c:pt>
                <c:pt idx="60" formatCode="mmm\-yy">
                  <c:v>42217</c:v>
                </c:pt>
                <c:pt idx="61" formatCode="mmm\-yy">
                  <c:v>42309</c:v>
                </c:pt>
                <c:pt idx="62" formatCode="mmm\-yy">
                  <c:v>42401</c:v>
                </c:pt>
                <c:pt idx="63" formatCode="mmm\-yy">
                  <c:v>42492</c:v>
                </c:pt>
                <c:pt idx="64" formatCode="mmm\-yy">
                  <c:v>42583</c:v>
                </c:pt>
                <c:pt idx="65" formatCode="mmm\-yy">
                  <c:v>42675</c:v>
                </c:pt>
                <c:pt idx="66" formatCode="mmm\-yy">
                  <c:v>42767</c:v>
                </c:pt>
                <c:pt idx="67" formatCode="mmm\-yy">
                  <c:v>42857</c:v>
                </c:pt>
                <c:pt idx="68" formatCode="mmm\-yy">
                  <c:v>42948</c:v>
                </c:pt>
                <c:pt idx="69" formatCode="mmm\-yy">
                  <c:v>43040</c:v>
                </c:pt>
                <c:pt idx="70" formatCode="mmm\-yy">
                  <c:v>43132</c:v>
                </c:pt>
                <c:pt idx="71" formatCode="mmm\-yy">
                  <c:v>43222</c:v>
                </c:pt>
                <c:pt idx="72" formatCode="mmm\-yy">
                  <c:v>43313</c:v>
                </c:pt>
                <c:pt idx="73" formatCode="mmm\-yy">
                  <c:v>43405</c:v>
                </c:pt>
                <c:pt idx="74" formatCode="mmm\-yy">
                  <c:v>43497</c:v>
                </c:pt>
                <c:pt idx="75" formatCode="mmm\-yy">
                  <c:v>43587</c:v>
                </c:pt>
                <c:pt idx="76" formatCode="mmm\-yy">
                  <c:v>43678</c:v>
                </c:pt>
                <c:pt idx="77" formatCode="mmm\-yy">
                  <c:v>43770</c:v>
                </c:pt>
                <c:pt idx="78" formatCode="mmm\-yy">
                  <c:v>43862</c:v>
                </c:pt>
                <c:pt idx="79" formatCode="mmm\-yy">
                  <c:v>43953</c:v>
                </c:pt>
                <c:pt idx="80" formatCode="mmm\-yy">
                  <c:v>44044</c:v>
                </c:pt>
                <c:pt idx="81" formatCode="mmm\-yy">
                  <c:v>44136</c:v>
                </c:pt>
                <c:pt idx="82" formatCode="mmm\-yy">
                  <c:v>44228</c:v>
                </c:pt>
                <c:pt idx="83" formatCode="mmm\-yy">
                  <c:v>44318</c:v>
                </c:pt>
                <c:pt idx="84" formatCode="mmm\-yy">
                  <c:v>44409</c:v>
                </c:pt>
                <c:pt idx="85" formatCode="mmm\-yy">
                  <c:v>44501</c:v>
                </c:pt>
                <c:pt idx="86" formatCode="mmm\-yy">
                  <c:v>44593</c:v>
                </c:pt>
                <c:pt idx="87" formatCode="mmm\-yy">
                  <c:v>44683</c:v>
                </c:pt>
                <c:pt idx="88" formatCode="mmm\-yy">
                  <c:v>44774</c:v>
                </c:pt>
                <c:pt idx="89" formatCode="mmm\-yy">
                  <c:v>44866</c:v>
                </c:pt>
                <c:pt idx="90" formatCode="mmm\-yy">
                  <c:v>44958</c:v>
                </c:pt>
                <c:pt idx="91" formatCode="mmm\-yy">
                  <c:v>45048</c:v>
                </c:pt>
                <c:pt idx="92" formatCode="mmm\-yy">
                  <c:v>45139</c:v>
                </c:pt>
                <c:pt idx="93" formatCode="mmm\-yy">
                  <c:v>45231</c:v>
                </c:pt>
                <c:pt idx="94" formatCode="mmm\-yy">
                  <c:v>45323</c:v>
                </c:pt>
                <c:pt idx="95" formatCode="mmm\-yy">
                  <c:v>45413</c:v>
                </c:pt>
                <c:pt idx="96" formatCode="mmm\-yy">
                  <c:v>45505</c:v>
                </c:pt>
                <c:pt idx="97" formatCode="mmm\-yy">
                  <c:v>45597</c:v>
                </c:pt>
                <c:pt idx="98" formatCode="mmm\-yy">
                  <c:v>45689</c:v>
                </c:pt>
                <c:pt idx="99" formatCode="mmm\-yy">
                  <c:v>45778</c:v>
                </c:pt>
                <c:pt idx="100" formatCode="mmm\-yy">
                  <c:v>45870</c:v>
                </c:pt>
                <c:pt idx="101" formatCode="mmm\-yy">
                  <c:v>45962</c:v>
                </c:pt>
                <c:pt idx="102" formatCode="mmm\-yy">
                  <c:v>46054</c:v>
                </c:pt>
                <c:pt idx="103" formatCode="mmm\-yy">
                  <c:v>46143</c:v>
                </c:pt>
                <c:pt idx="104" formatCode="mmm\-yy">
                  <c:v>46235</c:v>
                </c:pt>
                <c:pt idx="105" formatCode="mmm\-yy">
                  <c:v>46327</c:v>
                </c:pt>
                <c:pt idx="106" formatCode="mmm\-yy">
                  <c:v>46419</c:v>
                </c:pt>
                <c:pt idx="107" formatCode="mmm\-yy">
                  <c:v>46508</c:v>
                </c:pt>
                <c:pt idx="108" formatCode="mmm\-yy">
                  <c:v>46600</c:v>
                </c:pt>
                <c:pt idx="109" formatCode="mmm\-yy">
                  <c:v>46692</c:v>
                </c:pt>
                <c:pt idx="110" formatCode="mmm\-yy">
                  <c:v>46784</c:v>
                </c:pt>
                <c:pt idx="111" formatCode="mmm\-yy">
                  <c:v>46874</c:v>
                </c:pt>
                <c:pt idx="112" formatCode="mmm\-yy">
                  <c:v>46966</c:v>
                </c:pt>
                <c:pt idx="113" formatCode="mmm\-yy">
                  <c:v>47058</c:v>
                </c:pt>
                <c:pt idx="114" formatCode="mmm\-yy">
                  <c:v>47150</c:v>
                </c:pt>
                <c:pt idx="115" formatCode="mmm\-yy">
                  <c:v>47239</c:v>
                </c:pt>
                <c:pt idx="116" formatCode="mmm\-yy">
                  <c:v>47331</c:v>
                </c:pt>
                <c:pt idx="117" formatCode="mmm\-yy">
                  <c:v>47423</c:v>
                </c:pt>
                <c:pt idx="118" formatCode="mmm\-yy">
                  <c:v>47515</c:v>
                </c:pt>
                <c:pt idx="119" formatCode="mmm\-yy">
                  <c:v>47604</c:v>
                </c:pt>
                <c:pt idx="120" formatCode="mmm\-yy">
                  <c:v>47696</c:v>
                </c:pt>
                <c:pt idx="121" formatCode="mmm\-yy">
                  <c:v>47788</c:v>
                </c:pt>
                <c:pt idx="122" formatCode="mmm\-yy">
                  <c:v>47880</c:v>
                </c:pt>
                <c:pt idx="123" formatCode="mmm\-yy">
                  <c:v>47969</c:v>
                </c:pt>
                <c:pt idx="124" formatCode="mmm\-yy">
                  <c:v>48061</c:v>
                </c:pt>
                <c:pt idx="125" formatCode="mmm\-yy">
                  <c:v>48153</c:v>
                </c:pt>
                <c:pt idx="126" formatCode="mmm\-yy">
                  <c:v>48245</c:v>
                </c:pt>
                <c:pt idx="127" formatCode="mmm\-yy">
                  <c:v>48335</c:v>
                </c:pt>
                <c:pt idx="128" formatCode="mmm\-yy">
                  <c:v>48427</c:v>
                </c:pt>
                <c:pt idx="129" formatCode="mmm\-yy">
                  <c:v>48519</c:v>
                </c:pt>
                <c:pt idx="130" formatCode="mmm\-yy">
                  <c:v>48611</c:v>
                </c:pt>
                <c:pt idx="131" formatCode="mmm\-yy">
                  <c:v>48700</c:v>
                </c:pt>
                <c:pt idx="132" formatCode="mmm\-yy">
                  <c:v>48792</c:v>
                </c:pt>
                <c:pt idx="133" formatCode="mmm\-yy">
                  <c:v>48884</c:v>
                </c:pt>
                <c:pt idx="134" formatCode="mmm\-yy">
                  <c:v>48976</c:v>
                </c:pt>
                <c:pt idx="135" formatCode="mmm\-yy">
                  <c:v>49065</c:v>
                </c:pt>
                <c:pt idx="136" formatCode="mmm\-yy">
                  <c:v>49157</c:v>
                </c:pt>
                <c:pt idx="137" formatCode="mmm\-yy">
                  <c:v>49249</c:v>
                </c:pt>
                <c:pt idx="138" formatCode="mmm\-yy">
                  <c:v>49341</c:v>
                </c:pt>
                <c:pt idx="139" formatCode="mmm\-yy">
                  <c:v>49430</c:v>
                </c:pt>
                <c:pt idx="140" formatCode="mmm\-yy">
                  <c:v>49522</c:v>
                </c:pt>
                <c:pt idx="141" formatCode="mmm\-yy">
                  <c:v>49614</c:v>
                </c:pt>
                <c:pt idx="142" formatCode="mmm\-yy">
                  <c:v>49706</c:v>
                </c:pt>
                <c:pt idx="143" formatCode="mmm\-yy">
                  <c:v>49796</c:v>
                </c:pt>
                <c:pt idx="144" formatCode="mmm\-yy">
                  <c:v>49888</c:v>
                </c:pt>
                <c:pt idx="145" formatCode="mmm\-yy">
                  <c:v>49980</c:v>
                </c:pt>
                <c:pt idx="146" formatCode="mmm\-yy">
                  <c:v>50072</c:v>
                </c:pt>
                <c:pt idx="147" formatCode="mmm\-yy">
                  <c:v>50161</c:v>
                </c:pt>
                <c:pt idx="148" formatCode="mmm\-yy">
                  <c:v>50253</c:v>
                </c:pt>
                <c:pt idx="149" formatCode="mmm\-yy">
                  <c:v>50345</c:v>
                </c:pt>
                <c:pt idx="150" formatCode="mmm\-yy">
                  <c:v>50437</c:v>
                </c:pt>
                <c:pt idx="151" formatCode="mmm\-yy">
                  <c:v>50526</c:v>
                </c:pt>
                <c:pt idx="152" formatCode="mmm\-yy">
                  <c:v>50618</c:v>
                </c:pt>
                <c:pt idx="153" formatCode="mmm\-yy">
                  <c:v>50710</c:v>
                </c:pt>
                <c:pt idx="154" formatCode="mmm\-yy">
                  <c:v>50802</c:v>
                </c:pt>
                <c:pt idx="155" formatCode="mmm\-yy">
                  <c:v>50891</c:v>
                </c:pt>
                <c:pt idx="156" formatCode="mmm\-yy">
                  <c:v>50983</c:v>
                </c:pt>
                <c:pt idx="157" formatCode="mmm\-yy">
                  <c:v>51075</c:v>
                </c:pt>
                <c:pt idx="158" formatCode="mmm\-yy">
                  <c:v>51167</c:v>
                </c:pt>
                <c:pt idx="159" formatCode="mmm\-yy">
                  <c:v>51257</c:v>
                </c:pt>
                <c:pt idx="160" formatCode="mmm\-yy">
                  <c:v>51349</c:v>
                </c:pt>
                <c:pt idx="161" formatCode="mmm\-yy">
                  <c:v>51441</c:v>
                </c:pt>
                <c:pt idx="162" formatCode="mmm\-yy">
                  <c:v>51533</c:v>
                </c:pt>
                <c:pt idx="163" formatCode="mmm\-yy">
                  <c:v>51622</c:v>
                </c:pt>
                <c:pt idx="164" formatCode="mmm\-yy">
                  <c:v>51714</c:v>
                </c:pt>
                <c:pt idx="165" formatCode="mmm\-yy">
                  <c:v>51806</c:v>
                </c:pt>
                <c:pt idx="166" formatCode="mmm\-yy">
                  <c:v>51898</c:v>
                </c:pt>
                <c:pt idx="167" formatCode="mmm\-yy">
                  <c:v>51987</c:v>
                </c:pt>
                <c:pt idx="168" formatCode="mmm\-yy">
                  <c:v>52079</c:v>
                </c:pt>
                <c:pt idx="169" formatCode="mmm\-yy">
                  <c:v>52171</c:v>
                </c:pt>
                <c:pt idx="170" formatCode="mmm\-yy">
                  <c:v>52263</c:v>
                </c:pt>
                <c:pt idx="171" formatCode="mmm\-yy">
                  <c:v>52352</c:v>
                </c:pt>
                <c:pt idx="172" formatCode="mmm\-yy">
                  <c:v>52444</c:v>
                </c:pt>
                <c:pt idx="173" formatCode="mmm\-yy">
                  <c:v>52536</c:v>
                </c:pt>
                <c:pt idx="174" formatCode="mmm\-yy">
                  <c:v>52628</c:v>
                </c:pt>
                <c:pt idx="175" formatCode="mmm\-yy">
                  <c:v>52718</c:v>
                </c:pt>
                <c:pt idx="176" formatCode="mmm\-yy">
                  <c:v>52810</c:v>
                </c:pt>
                <c:pt idx="177" formatCode="mmm\-yy">
                  <c:v>52902</c:v>
                </c:pt>
                <c:pt idx="178" formatCode="mmm\-yy">
                  <c:v>52994</c:v>
                </c:pt>
                <c:pt idx="179" formatCode="mmm\-yy">
                  <c:v>53083</c:v>
                </c:pt>
                <c:pt idx="180" formatCode="mmm\-yy">
                  <c:v>53175</c:v>
                </c:pt>
                <c:pt idx="181" formatCode="mmm\-yy">
                  <c:v>53267</c:v>
                </c:pt>
                <c:pt idx="182" formatCode="mmm\-yy">
                  <c:v>53359</c:v>
                </c:pt>
                <c:pt idx="183" formatCode="mmm\-yy">
                  <c:v>53448</c:v>
                </c:pt>
                <c:pt idx="184" formatCode="mmm\-yy">
                  <c:v>53540</c:v>
                </c:pt>
                <c:pt idx="185" formatCode="mmm\-yy">
                  <c:v>53632</c:v>
                </c:pt>
                <c:pt idx="186" formatCode="mmm\-yy">
                  <c:v>53724</c:v>
                </c:pt>
                <c:pt idx="187" formatCode="mmm\-yy">
                  <c:v>53813</c:v>
                </c:pt>
              </c:numCache>
            </c:numRef>
          </c:cat>
          <c:val>
            <c:numRef>
              <c:f>'[combined LPAP LWSAP funding data and graphs.xls]Combined Data'!$Q$4:$Q$191</c:f>
              <c:numCache>
                <c:formatCode>General</c:formatCode>
                <c:ptCount val="188"/>
                <c:pt idx="4" formatCode="&quot;$&quot;#,##0">
                  <c:v>565269.4</c:v>
                </c:pt>
                <c:pt idx="5" formatCode="&quot;$&quot;#,##0">
                  <c:v>565269.4</c:v>
                </c:pt>
                <c:pt idx="6" formatCode="&quot;$&quot;#,##0">
                  <c:v>1070199.8</c:v>
                </c:pt>
                <c:pt idx="7" formatCode="&quot;$&quot;#,##0">
                  <c:v>1497392.6</c:v>
                </c:pt>
                <c:pt idx="8" formatCode="&quot;$&quot;#,##0">
                  <c:v>2284317.5</c:v>
                </c:pt>
                <c:pt idx="9" formatCode="&quot;$&quot;#,##0">
                  <c:v>2933179.2</c:v>
                </c:pt>
                <c:pt idx="10" formatCode="&quot;$&quot;#,##0">
                  <c:v>3982034.6</c:v>
                </c:pt>
                <c:pt idx="11" formatCode="&quot;$&quot;#,##0">
                  <c:v>4850962.7</c:v>
                </c:pt>
                <c:pt idx="12" formatCode="&quot;$&quot;#,##0">
                  <c:v>6470763.3000000007</c:v>
                </c:pt>
                <c:pt idx="13" formatCode="&quot;$&quot;#,##0">
                  <c:v>7438780.5000000009</c:v>
                </c:pt>
                <c:pt idx="14" formatCode="&quot;$&quot;#,##0">
                  <c:v>8633035.9000000004</c:v>
                </c:pt>
                <c:pt idx="15" formatCode="&quot;$&quot;#,##0">
                  <c:v>9840032.0999999996</c:v>
                </c:pt>
                <c:pt idx="16" formatCode="&quot;$&quot;#,##0">
                  <c:v>12322063.199999999</c:v>
                </c:pt>
                <c:pt idx="17" formatCode="&quot;$&quot;#,##0">
                  <c:v>13588462.5</c:v>
                </c:pt>
                <c:pt idx="18" formatCode="&quot;$&quot;#,##0">
                  <c:v>15176755.800000001</c:v>
                </c:pt>
                <c:pt idx="19" formatCode="&quot;$&quot;#,##0">
                  <c:v>16693785.9</c:v>
                </c:pt>
                <c:pt idx="20" formatCode="&quot;$&quot;#,##0">
                  <c:v>20267548.699999999</c:v>
                </c:pt>
                <c:pt idx="21" formatCode="&quot;$&quot;#,##0">
                  <c:v>22101273.699999999</c:v>
                </c:pt>
                <c:pt idx="22" formatCode="&quot;$&quot;#,##0">
                  <c:v>23900332.899999999</c:v>
                </c:pt>
                <c:pt idx="23" formatCode="&quot;$&quot;#,##0">
                  <c:v>25485081</c:v>
                </c:pt>
                <c:pt idx="24" formatCode="&quot;$&quot;#,##0">
                  <c:v>29880908</c:v>
                </c:pt>
                <c:pt idx="25" formatCode="&quot;$&quot;#,##0">
                  <c:v>31839708.699999999</c:v>
                </c:pt>
                <c:pt idx="26" formatCode="&quot;$&quot;#,##0">
                  <c:v>33848677.899999999</c:v>
                </c:pt>
                <c:pt idx="27" formatCode="&quot;$&quot;#,##0">
                  <c:v>35945321.899999999</c:v>
                </c:pt>
                <c:pt idx="28" formatCode="&quot;$&quot;#,##0">
                  <c:v>41297773.899999999</c:v>
                </c:pt>
                <c:pt idx="29" formatCode="&quot;$&quot;#,##0">
                  <c:v>43694278</c:v>
                </c:pt>
                <c:pt idx="30" formatCode="&quot;$&quot;#,##0">
                  <c:v>45888052.799999997</c:v>
                </c:pt>
                <c:pt idx="31" formatCode="&quot;$&quot;#,##0">
                  <c:v>49003119.399999999</c:v>
                </c:pt>
                <c:pt idx="32" formatCode="&quot;$&quot;#,##0">
                  <c:v>54545098</c:v>
                </c:pt>
                <c:pt idx="33" formatCode="&quot;$&quot;#,##0">
                  <c:v>57152532.100000001</c:v>
                </c:pt>
                <c:pt idx="34" formatCode="&quot;$&quot;#,##0">
                  <c:v>59417706.899999999</c:v>
                </c:pt>
                <c:pt idx="35" formatCode="&quot;$&quot;#,##0">
                  <c:v>63011044.600000001</c:v>
                </c:pt>
                <c:pt idx="36" formatCode="&quot;$&quot;#,##0">
                  <c:v>69231339.299999997</c:v>
                </c:pt>
                <c:pt idx="37" formatCode="&quot;$&quot;#,##0">
                  <c:v>72364203.299999997</c:v>
                </c:pt>
                <c:pt idx="38" formatCode="&quot;$&quot;#,##0">
                  <c:v>74748878.099999994</c:v>
                </c:pt>
                <c:pt idx="39" formatCode="&quot;$&quot;#,##0">
                  <c:v>79350431.899999991</c:v>
                </c:pt>
                <c:pt idx="40" formatCode="&quot;$&quot;#,##0">
                  <c:v>86237913.399999991</c:v>
                </c:pt>
                <c:pt idx="41" formatCode="&quot;$&quot;#,##0">
                  <c:v>89664356.199999988</c:v>
                </c:pt>
                <c:pt idx="42" formatCode="&quot;$&quot;#,##0">
                  <c:v>92333259.999999985</c:v>
                </c:pt>
                <c:pt idx="43" formatCode="&quot;$&quot;#,##0">
                  <c:v>97875480.699999988</c:v>
                </c:pt>
                <c:pt idx="44" formatCode="&quot;$&quot;#,##0">
                  <c:v>104745387.19999999</c:v>
                </c:pt>
                <c:pt idx="45" formatCode="&quot;$&quot;#,##0">
                  <c:v>108434313.99999999</c:v>
                </c:pt>
                <c:pt idx="46" formatCode="&quot;$&quot;#,##0">
                  <c:v>111122660.09999998</c:v>
                </c:pt>
                <c:pt idx="47" formatCode="&quot;$&quot;#,##0">
                  <c:v>116673552.99999999</c:v>
                </c:pt>
                <c:pt idx="48" formatCode="&quot;$&quot;#,##0">
                  <c:v>124193521.19999999</c:v>
                </c:pt>
                <c:pt idx="49" formatCode="&quot;$&quot;#,##0">
                  <c:v>127295069</c:v>
                </c:pt>
                <c:pt idx="50" formatCode="&quot;$&quot;#,##0">
                  <c:v>129728590.09999999</c:v>
                </c:pt>
                <c:pt idx="51" formatCode="&quot;$&quot;#,##0">
                  <c:v>135887457.69999999</c:v>
                </c:pt>
                <c:pt idx="52" formatCode="&quot;$&quot;#,##0">
                  <c:v>143573723.40000001</c:v>
                </c:pt>
                <c:pt idx="53" formatCode="&quot;$&quot;#,##0">
                  <c:v>147479609.69999999</c:v>
                </c:pt>
                <c:pt idx="54" formatCode="&quot;$&quot;#,##0">
                  <c:v>149892730.80000001</c:v>
                </c:pt>
                <c:pt idx="55" formatCode="&quot;$&quot;#,##0">
                  <c:v>157195556.89999998</c:v>
                </c:pt>
                <c:pt idx="56" formatCode="&quot;$&quot;#,##0">
                  <c:v>165092152.09999999</c:v>
                </c:pt>
                <c:pt idx="57" formatCode="&quot;$&quot;#,##0">
                  <c:v>169248449.5</c:v>
                </c:pt>
                <c:pt idx="58" formatCode="&quot;$&quot;#,##0">
                  <c:v>171649012.09999999</c:v>
                </c:pt>
                <c:pt idx="59" formatCode="&quot;$&quot;#,##0">
                  <c:v>178910704.30000001</c:v>
                </c:pt>
                <c:pt idx="60" formatCode="&quot;$&quot;#,##0">
                  <c:v>186229614.80000001</c:v>
                </c:pt>
                <c:pt idx="61" formatCode="&quot;$&quot;#,##0">
                  <c:v>190475901.40000001</c:v>
                </c:pt>
                <c:pt idx="62" formatCode="&quot;$&quot;#,##0">
                  <c:v>192790698.09999999</c:v>
                </c:pt>
                <c:pt idx="63" formatCode="&quot;$&quot;#,##0">
                  <c:v>200709935.80000001</c:v>
                </c:pt>
                <c:pt idx="64" formatCode="&quot;$&quot;#,##0">
                  <c:v>206732551.40000001</c:v>
                </c:pt>
                <c:pt idx="65" formatCode="&quot;$&quot;#,##0">
                  <c:v>211664579.30000001</c:v>
                </c:pt>
                <c:pt idx="66" formatCode="&quot;$&quot;#,##0">
                  <c:v>215131388.5</c:v>
                </c:pt>
                <c:pt idx="67" formatCode="&quot;$&quot;#,##0">
                  <c:v>222461452.40000001</c:v>
                </c:pt>
                <c:pt idx="68" formatCode="&quot;$&quot;#,##0">
                  <c:v>228094693</c:v>
                </c:pt>
                <c:pt idx="69" formatCode="&quot;$&quot;#,##0">
                  <c:v>233156267.5</c:v>
                </c:pt>
                <c:pt idx="70" formatCode="&quot;$&quot;#,##0">
                  <c:v>237005521.09999999</c:v>
                </c:pt>
                <c:pt idx="71" formatCode="&quot;$&quot;#,##0">
                  <c:v>243884412.40000001</c:v>
                </c:pt>
                <c:pt idx="72" formatCode="&quot;$&quot;#,##0">
                  <c:v>250101126.40000001</c:v>
                </c:pt>
                <c:pt idx="73" formatCode="&quot;$&quot;#,##0">
                  <c:v>255724770.90000001</c:v>
                </c:pt>
                <c:pt idx="74" formatCode="&quot;$&quot;#,##0">
                  <c:v>260275624.5</c:v>
                </c:pt>
                <c:pt idx="75" formatCode="&quot;$&quot;#,##0">
                  <c:v>267449244.69999999</c:v>
                </c:pt>
                <c:pt idx="76" formatCode="&quot;$&quot;#,##0">
                  <c:v>273882892.60000002</c:v>
                </c:pt>
                <c:pt idx="77" formatCode="&quot;$&quot;#,##0">
                  <c:v>279876357.19999999</c:v>
                </c:pt>
                <c:pt idx="78" formatCode="&quot;$&quot;#,##0">
                  <c:v>285202960.79999995</c:v>
                </c:pt>
                <c:pt idx="79" formatCode="&quot;$&quot;#,##0">
                  <c:v>292263614.89999998</c:v>
                </c:pt>
                <c:pt idx="80" formatCode="&quot;$&quot;#,##0">
                  <c:v>298647576</c:v>
                </c:pt>
                <c:pt idx="81" formatCode="&quot;$&quot;#,##0">
                  <c:v>304964961.79999995</c:v>
                </c:pt>
                <c:pt idx="82" formatCode="&quot;$&quot;#,##0">
                  <c:v>310624836.39999998</c:v>
                </c:pt>
                <c:pt idx="83" formatCode="&quot;$&quot;#,##0">
                  <c:v>317362323.59999996</c:v>
                </c:pt>
                <c:pt idx="84" formatCode="&quot;$&quot;#,##0">
                  <c:v>323803340.29999995</c:v>
                </c:pt>
                <c:pt idx="85" formatCode="&quot;$&quot;#,##0">
                  <c:v>330553824.29999995</c:v>
                </c:pt>
                <c:pt idx="86" formatCode="&quot;$&quot;#,##0">
                  <c:v>336602174.29999995</c:v>
                </c:pt>
                <c:pt idx="87" formatCode="&quot;$&quot;#,##0">
                  <c:v>343724246.49999994</c:v>
                </c:pt>
                <c:pt idx="88" formatCode="&quot;$&quot;#,##0">
                  <c:v>350276167.79999995</c:v>
                </c:pt>
                <c:pt idx="89" formatCode="&quot;$&quot;#,##0">
                  <c:v>357417651.79999995</c:v>
                </c:pt>
                <c:pt idx="90" formatCode="&quot;$&quot;#,##0">
                  <c:v>363761401.79999995</c:v>
                </c:pt>
                <c:pt idx="91" formatCode="&quot;$&quot;#,##0">
                  <c:v>370923574.99999994</c:v>
                </c:pt>
                <c:pt idx="92" formatCode="&quot;$&quot;#,##0">
                  <c:v>377512825</c:v>
                </c:pt>
                <c:pt idx="93" formatCode="&quot;$&quot;#,##0">
                  <c:v>384102075</c:v>
                </c:pt>
                <c:pt idx="94" formatCode="&quot;$&quot;#,##0">
                  <c:v>390691325</c:v>
                </c:pt>
                <c:pt idx="95" formatCode="&quot;$&quot;#,##0">
                  <c:v>397280575</c:v>
                </c:pt>
                <c:pt idx="96" formatCode="&quot;$&quot;#,##0">
                  <c:v>404684235</c:v>
                </c:pt>
                <c:pt idx="97" formatCode="&quot;$&quot;#,##0">
                  <c:v>412087895</c:v>
                </c:pt>
                <c:pt idx="98" formatCode="&quot;$&quot;#,##0">
                  <c:v>419491555</c:v>
                </c:pt>
                <c:pt idx="99" formatCode="&quot;$&quot;#,##0">
                  <c:v>426895215</c:v>
                </c:pt>
                <c:pt idx="100" formatCode="&quot;$&quot;#,##0">
                  <c:v>434735115</c:v>
                </c:pt>
                <c:pt idx="101" formatCode="&quot;$&quot;#,##0">
                  <c:v>442575015</c:v>
                </c:pt>
                <c:pt idx="102" formatCode="&quot;$&quot;#,##0">
                  <c:v>450414915</c:v>
                </c:pt>
                <c:pt idx="103" formatCode="&quot;$&quot;#,##0">
                  <c:v>458254815</c:v>
                </c:pt>
                <c:pt idx="104" formatCode="&quot;$&quot;#,##0">
                  <c:v>466677215</c:v>
                </c:pt>
                <c:pt idx="105" formatCode="&quot;$&quot;#,##0">
                  <c:v>475099615</c:v>
                </c:pt>
                <c:pt idx="106" formatCode="&quot;$&quot;#,##0">
                  <c:v>483522015</c:v>
                </c:pt>
                <c:pt idx="107" formatCode="&quot;$&quot;#,##0">
                  <c:v>491944415</c:v>
                </c:pt>
                <c:pt idx="108" formatCode="&quot;$&quot;#,##0">
                  <c:v>500612065</c:v>
                </c:pt>
                <c:pt idx="109" formatCode="&quot;$&quot;#,##0">
                  <c:v>509279715</c:v>
                </c:pt>
                <c:pt idx="110" formatCode="&quot;$&quot;#,##0">
                  <c:v>517947365</c:v>
                </c:pt>
                <c:pt idx="111" formatCode="&quot;$&quot;#,##0">
                  <c:v>526615015</c:v>
                </c:pt>
                <c:pt idx="112" formatCode="&quot;$&quot;#,##0">
                  <c:v>535339515</c:v>
                </c:pt>
                <c:pt idx="113" formatCode="&quot;$&quot;#,##0">
                  <c:v>544064015</c:v>
                </c:pt>
                <c:pt idx="114" formatCode="&quot;$&quot;#,##0">
                  <c:v>552788515</c:v>
                </c:pt>
                <c:pt idx="115" formatCode="&quot;$&quot;#,##0">
                  <c:v>561513015</c:v>
                </c:pt>
                <c:pt idx="116" formatCode="&quot;$&quot;#,##0">
                  <c:v>570272915</c:v>
                </c:pt>
                <c:pt idx="117" formatCode="&quot;$&quot;#,##0">
                  <c:v>579032815</c:v>
                </c:pt>
                <c:pt idx="118" formatCode="&quot;$&quot;#,##0">
                  <c:v>587792715</c:v>
                </c:pt>
                <c:pt idx="119" formatCode="&quot;$&quot;#,##0">
                  <c:v>596552615</c:v>
                </c:pt>
                <c:pt idx="120" formatCode="&quot;$&quot;#,##0">
                  <c:v>605786615</c:v>
                </c:pt>
                <c:pt idx="121" formatCode="&quot;$&quot;#,##0">
                  <c:v>615020615</c:v>
                </c:pt>
                <c:pt idx="122" formatCode="&quot;$&quot;#,##0">
                  <c:v>624254615</c:v>
                </c:pt>
                <c:pt idx="123" formatCode="&quot;$&quot;#,##0">
                  <c:v>633488615</c:v>
                </c:pt>
                <c:pt idx="124" formatCode="&quot;$&quot;#,##0">
                  <c:v>642743615</c:v>
                </c:pt>
                <c:pt idx="125" formatCode="&quot;$&quot;#,##0">
                  <c:v>651998615</c:v>
                </c:pt>
                <c:pt idx="126" formatCode="&quot;$&quot;#,##0">
                  <c:v>661253615</c:v>
                </c:pt>
                <c:pt idx="127" formatCode="&quot;$&quot;#,##0">
                  <c:v>670508615</c:v>
                </c:pt>
                <c:pt idx="128" formatCode="&quot;$&quot;#,##0">
                  <c:v>679919615</c:v>
                </c:pt>
                <c:pt idx="129" formatCode="&quot;$&quot;#,##0">
                  <c:v>689330615</c:v>
                </c:pt>
                <c:pt idx="130" formatCode="&quot;$&quot;#,##0">
                  <c:v>698741615</c:v>
                </c:pt>
                <c:pt idx="131" formatCode="&quot;$&quot;#,##0">
                  <c:v>708152615</c:v>
                </c:pt>
                <c:pt idx="132" formatCode="&quot;$&quot;#,##0">
                  <c:v>717754365</c:v>
                </c:pt>
                <c:pt idx="133" formatCode="&quot;$&quot;#,##0">
                  <c:v>727356115</c:v>
                </c:pt>
                <c:pt idx="134" formatCode="&quot;$&quot;#,##0">
                  <c:v>736957865</c:v>
                </c:pt>
                <c:pt idx="135" formatCode="&quot;$&quot;#,##0">
                  <c:v>746559615</c:v>
                </c:pt>
                <c:pt idx="136" formatCode="&quot;$&quot;#,##0">
                  <c:v>755571365</c:v>
                </c:pt>
                <c:pt idx="137" formatCode="&quot;$&quot;#,##0">
                  <c:v>764583115</c:v>
                </c:pt>
                <c:pt idx="138" formatCode="&quot;$&quot;#,##0">
                  <c:v>773594865</c:v>
                </c:pt>
                <c:pt idx="139" formatCode="&quot;$&quot;#,##0">
                  <c:v>782606615</c:v>
                </c:pt>
                <c:pt idx="140" formatCode="&quot;$&quot;#,##0">
                  <c:v>791451865</c:v>
                </c:pt>
                <c:pt idx="141" formatCode="&quot;$&quot;#,##0">
                  <c:v>800297115</c:v>
                </c:pt>
                <c:pt idx="142" formatCode="&quot;$&quot;#,##0">
                  <c:v>809142365</c:v>
                </c:pt>
                <c:pt idx="143" formatCode="&quot;$&quot;#,##0">
                  <c:v>817987615</c:v>
                </c:pt>
                <c:pt idx="144" formatCode="&quot;$&quot;#,##0">
                  <c:v>826620365</c:v>
                </c:pt>
                <c:pt idx="145" formatCode="&quot;$&quot;#,##0">
                  <c:v>835253115</c:v>
                </c:pt>
                <c:pt idx="146" formatCode="&quot;$&quot;#,##0">
                  <c:v>843885865</c:v>
                </c:pt>
                <c:pt idx="147" formatCode="&quot;$&quot;#,##0">
                  <c:v>852518615</c:v>
                </c:pt>
                <c:pt idx="148" formatCode="&quot;$&quot;#,##0">
                  <c:v>860838955</c:v>
                </c:pt>
                <c:pt idx="149" formatCode="&quot;$&quot;#,##0">
                  <c:v>869159295</c:v>
                </c:pt>
                <c:pt idx="150" formatCode="&quot;$&quot;#,##0">
                  <c:v>877479635</c:v>
                </c:pt>
                <c:pt idx="151" formatCode="&quot;$&quot;#,##0">
                  <c:v>885799975</c:v>
                </c:pt>
                <c:pt idx="152" formatCode="&quot;$&quot;#,##0">
                  <c:v>893295225</c:v>
                </c:pt>
                <c:pt idx="153" formatCode="&quot;$&quot;#,##0">
                  <c:v>900790475</c:v>
                </c:pt>
                <c:pt idx="154" formatCode="&quot;$&quot;#,##0">
                  <c:v>908285725</c:v>
                </c:pt>
                <c:pt idx="155" formatCode="&quot;$&quot;#,##0">
                  <c:v>915780975</c:v>
                </c:pt>
                <c:pt idx="156" formatCode="&quot;$&quot;#,##0">
                  <c:v>922332475</c:v>
                </c:pt>
                <c:pt idx="157" formatCode="&quot;$&quot;#,##0">
                  <c:v>928883975</c:v>
                </c:pt>
                <c:pt idx="158" formatCode="&quot;$&quot;#,##0">
                  <c:v>935435475</c:v>
                </c:pt>
                <c:pt idx="159" formatCode="&quot;$&quot;#,##0">
                  <c:v>941986975</c:v>
                </c:pt>
                <c:pt idx="160" formatCode="&quot;$&quot;#,##0">
                  <c:v>947449475</c:v>
                </c:pt>
                <c:pt idx="161" formatCode="&quot;$&quot;#,##0">
                  <c:v>952911975</c:v>
                </c:pt>
                <c:pt idx="162" formatCode="&quot;$&quot;#,##0">
                  <c:v>958374475</c:v>
                </c:pt>
                <c:pt idx="163" formatCode="&quot;$&quot;#,##0">
                  <c:v>963836975</c:v>
                </c:pt>
                <c:pt idx="164" formatCode="&quot;$&quot;#,##0">
                  <c:v>968511975</c:v>
                </c:pt>
                <c:pt idx="165" formatCode="&quot;$&quot;#,##0">
                  <c:v>973186975</c:v>
                </c:pt>
                <c:pt idx="166" formatCode="&quot;$&quot;#,##0">
                  <c:v>977861975</c:v>
                </c:pt>
                <c:pt idx="167" formatCode="&quot;$&quot;#,##0">
                  <c:v>982536975</c:v>
                </c:pt>
                <c:pt idx="168" formatCode="&quot;$&quot;#,##0">
                  <c:v>986299475</c:v>
                </c:pt>
                <c:pt idx="169" formatCode="&quot;$&quot;#,##0">
                  <c:v>990061975</c:v>
                </c:pt>
                <c:pt idx="170" formatCode="&quot;$&quot;#,##0">
                  <c:v>993824475</c:v>
                </c:pt>
                <c:pt idx="171" formatCode="&quot;$&quot;#,##0">
                  <c:v>997586975</c:v>
                </c:pt>
                <c:pt idx="172" formatCode="&quot;$&quot;#,##0">
                  <c:v>1000436975</c:v>
                </c:pt>
                <c:pt idx="173" formatCode="&quot;$&quot;#,##0">
                  <c:v>1003286975</c:v>
                </c:pt>
                <c:pt idx="174" formatCode="&quot;$&quot;#,##0">
                  <c:v>1006136975</c:v>
                </c:pt>
                <c:pt idx="175" formatCode="&quot;$&quot;#,##0">
                  <c:v>1008986975</c:v>
                </c:pt>
                <c:pt idx="176" formatCode="&quot;$&quot;#,##0">
                  <c:v>1011036975</c:v>
                </c:pt>
                <c:pt idx="177" formatCode="&quot;$&quot;#,##0">
                  <c:v>1013086975</c:v>
                </c:pt>
                <c:pt idx="178" formatCode="&quot;$&quot;#,##0">
                  <c:v>1015136975</c:v>
                </c:pt>
                <c:pt idx="179" formatCode="&quot;$&quot;#,##0">
                  <c:v>1017186975</c:v>
                </c:pt>
                <c:pt idx="180" formatCode="&quot;$&quot;#,##0">
                  <c:v>1018461975</c:v>
                </c:pt>
                <c:pt idx="181" formatCode="&quot;$&quot;#,##0">
                  <c:v>1019736975</c:v>
                </c:pt>
                <c:pt idx="182" formatCode="&quot;$&quot;#,##0">
                  <c:v>1021011975</c:v>
                </c:pt>
                <c:pt idx="183" formatCode="&quot;$&quot;#,##0">
                  <c:v>1022286975</c:v>
                </c:pt>
                <c:pt idx="184" formatCode="&quot;$&quot;#,##0">
                  <c:v>1022786975</c:v>
                </c:pt>
                <c:pt idx="185" formatCode="&quot;$&quot;#,##0">
                  <c:v>1023286975</c:v>
                </c:pt>
                <c:pt idx="186" formatCode="&quot;$&quot;#,##0">
                  <c:v>1023786975</c:v>
                </c:pt>
                <c:pt idx="187" formatCode="&quot;$&quot;#,##0">
                  <c:v>1025000000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FDC-490E-B7AF-908F54567421}"/>
            </c:ext>
          </c:extLst>
        </c:ser>
        <c:ser>
          <c:idx val="3"/>
          <c:order val="3"/>
          <c:tx>
            <c:v>Target Distribution</c:v>
          </c:tx>
          <c:spPr>
            <a:ln w="25400">
              <a:solidFill>
                <a:schemeClr val="tx1"/>
              </a:solidFill>
              <a:prstDash val="dashDot"/>
            </a:ln>
          </c:spPr>
          <c:marker>
            <c:symbol val="none"/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0"/>
            <c:dispEq val="0"/>
          </c:trendline>
          <c:cat>
            <c:numRef>
              <c:f>'[combined LPAP LWSAP funding data and graphs.xls]Combined Data'!$A$4:$A$191</c:f>
              <c:numCache>
                <c:formatCode>mmm\-yy_)</c:formatCode>
                <c:ptCount val="188"/>
                <c:pt idx="0">
                  <c:v>36739</c:v>
                </c:pt>
                <c:pt idx="1">
                  <c:v>36831</c:v>
                </c:pt>
                <c:pt idx="2">
                  <c:v>36923</c:v>
                </c:pt>
                <c:pt idx="3">
                  <c:v>37012</c:v>
                </c:pt>
                <c:pt idx="4">
                  <c:v>37104</c:v>
                </c:pt>
                <c:pt idx="5">
                  <c:v>37196</c:v>
                </c:pt>
                <c:pt idx="6">
                  <c:v>37288</c:v>
                </c:pt>
                <c:pt idx="7" formatCode="mmm\-yy">
                  <c:v>37378</c:v>
                </c:pt>
                <c:pt idx="8" formatCode="mmm\-yy">
                  <c:v>37470</c:v>
                </c:pt>
                <c:pt idx="9">
                  <c:v>37561</c:v>
                </c:pt>
                <c:pt idx="10">
                  <c:v>37653</c:v>
                </c:pt>
                <c:pt idx="11">
                  <c:v>37742</c:v>
                </c:pt>
                <c:pt idx="12" formatCode="mmm\-yy">
                  <c:v>37836</c:v>
                </c:pt>
                <c:pt idx="13" formatCode="mmm\-yy">
                  <c:v>37926</c:v>
                </c:pt>
                <c:pt idx="14" formatCode="mmm\-yy">
                  <c:v>38018</c:v>
                </c:pt>
                <c:pt idx="15" formatCode="mmm\-yy">
                  <c:v>38109</c:v>
                </c:pt>
                <c:pt idx="16" formatCode="mmm\-yy">
                  <c:v>38201</c:v>
                </c:pt>
                <c:pt idx="17" formatCode="mmm\-yy">
                  <c:v>38292</c:v>
                </c:pt>
                <c:pt idx="18" formatCode="mmm\-yy">
                  <c:v>38384</c:v>
                </c:pt>
                <c:pt idx="19" formatCode="mmm\-yy">
                  <c:v>38473</c:v>
                </c:pt>
                <c:pt idx="20" formatCode="mmm\-yy">
                  <c:v>38565</c:v>
                </c:pt>
                <c:pt idx="21" formatCode="mmm\-yy">
                  <c:v>38657</c:v>
                </c:pt>
                <c:pt idx="22" formatCode="mmm\-yy">
                  <c:v>38749</c:v>
                </c:pt>
                <c:pt idx="23" formatCode="mmm\-yy">
                  <c:v>38839</c:v>
                </c:pt>
                <c:pt idx="24" formatCode="mmm\-yy">
                  <c:v>38931</c:v>
                </c:pt>
                <c:pt idx="25" formatCode="mmm\-yy">
                  <c:v>39022</c:v>
                </c:pt>
                <c:pt idx="26" formatCode="mmm\-yy">
                  <c:v>39114</c:v>
                </c:pt>
                <c:pt idx="27" formatCode="mmm\-yy">
                  <c:v>39203</c:v>
                </c:pt>
                <c:pt idx="28" formatCode="mmm\-yy">
                  <c:v>39295</c:v>
                </c:pt>
                <c:pt idx="29" formatCode="mmm\-yy">
                  <c:v>39387</c:v>
                </c:pt>
                <c:pt idx="30" formatCode="mmm\-yy">
                  <c:v>39479</c:v>
                </c:pt>
                <c:pt idx="31" formatCode="mmm\-yy">
                  <c:v>39570</c:v>
                </c:pt>
                <c:pt idx="32" formatCode="mmm\-yy">
                  <c:v>39662</c:v>
                </c:pt>
                <c:pt idx="33" formatCode="mmm\-yy">
                  <c:v>39753</c:v>
                </c:pt>
                <c:pt idx="34" formatCode="mmm\-yy">
                  <c:v>39845</c:v>
                </c:pt>
                <c:pt idx="35" formatCode="mmm\-yy">
                  <c:v>39934</c:v>
                </c:pt>
                <c:pt idx="36" formatCode="mmm\-yy">
                  <c:v>40026</c:v>
                </c:pt>
                <c:pt idx="37" formatCode="mmm\-yy">
                  <c:v>40118</c:v>
                </c:pt>
                <c:pt idx="38" formatCode="mmm\-yy">
                  <c:v>40210</c:v>
                </c:pt>
                <c:pt idx="39" formatCode="mmm\-yy">
                  <c:v>40300</c:v>
                </c:pt>
                <c:pt idx="40" formatCode="mmm\-yy">
                  <c:v>40391</c:v>
                </c:pt>
                <c:pt idx="41" formatCode="mmm\-yy">
                  <c:v>40483</c:v>
                </c:pt>
                <c:pt idx="42" formatCode="mmm\-yy">
                  <c:v>40575</c:v>
                </c:pt>
                <c:pt idx="43" formatCode="mmm\-yy">
                  <c:v>40665</c:v>
                </c:pt>
                <c:pt idx="44" formatCode="mmm\-yy">
                  <c:v>40756</c:v>
                </c:pt>
                <c:pt idx="45" formatCode="mmm\-yy">
                  <c:v>40848</c:v>
                </c:pt>
                <c:pt idx="46" formatCode="mmm\-yy">
                  <c:v>40940</c:v>
                </c:pt>
                <c:pt idx="47" formatCode="mmm\-yy">
                  <c:v>41031</c:v>
                </c:pt>
                <c:pt idx="48" formatCode="mmm\-yy">
                  <c:v>41122</c:v>
                </c:pt>
                <c:pt idx="49" formatCode="mmm\-yy">
                  <c:v>41214</c:v>
                </c:pt>
                <c:pt idx="50" formatCode="mmm\-yy">
                  <c:v>41306</c:v>
                </c:pt>
                <c:pt idx="51" formatCode="mmm\-yy">
                  <c:v>41396</c:v>
                </c:pt>
                <c:pt idx="52" formatCode="mmm\-yy">
                  <c:v>41487</c:v>
                </c:pt>
                <c:pt idx="53" formatCode="mmm\-yy">
                  <c:v>41579</c:v>
                </c:pt>
                <c:pt idx="54" formatCode="mmm\-yy">
                  <c:v>41671</c:v>
                </c:pt>
                <c:pt idx="55" formatCode="mmm\-yy">
                  <c:v>41761</c:v>
                </c:pt>
                <c:pt idx="56" formatCode="mmm\-yy">
                  <c:v>41852</c:v>
                </c:pt>
                <c:pt idx="57" formatCode="mmm\-yy">
                  <c:v>41944</c:v>
                </c:pt>
                <c:pt idx="58" formatCode="mmm\-yy">
                  <c:v>42036</c:v>
                </c:pt>
                <c:pt idx="59" formatCode="mmm\-yy">
                  <c:v>42126</c:v>
                </c:pt>
                <c:pt idx="60" formatCode="mmm\-yy">
                  <c:v>42217</c:v>
                </c:pt>
                <c:pt idx="61" formatCode="mmm\-yy">
                  <c:v>42309</c:v>
                </c:pt>
                <c:pt idx="62" formatCode="mmm\-yy">
                  <c:v>42401</c:v>
                </c:pt>
                <c:pt idx="63" formatCode="mmm\-yy">
                  <c:v>42492</c:v>
                </c:pt>
                <c:pt idx="64" formatCode="mmm\-yy">
                  <c:v>42583</c:v>
                </c:pt>
                <c:pt idx="65" formatCode="mmm\-yy">
                  <c:v>42675</c:v>
                </c:pt>
                <c:pt idx="66" formatCode="mmm\-yy">
                  <c:v>42767</c:v>
                </c:pt>
                <c:pt idx="67" formatCode="mmm\-yy">
                  <c:v>42857</c:v>
                </c:pt>
                <c:pt idx="68" formatCode="mmm\-yy">
                  <c:v>42948</c:v>
                </c:pt>
                <c:pt idx="69" formatCode="mmm\-yy">
                  <c:v>43040</c:v>
                </c:pt>
                <c:pt idx="70" formatCode="mmm\-yy">
                  <c:v>43132</c:v>
                </c:pt>
                <c:pt idx="71" formatCode="mmm\-yy">
                  <c:v>43222</c:v>
                </c:pt>
                <c:pt idx="72" formatCode="mmm\-yy">
                  <c:v>43313</c:v>
                </c:pt>
                <c:pt idx="73" formatCode="mmm\-yy">
                  <c:v>43405</c:v>
                </c:pt>
                <c:pt idx="74" formatCode="mmm\-yy">
                  <c:v>43497</c:v>
                </c:pt>
                <c:pt idx="75" formatCode="mmm\-yy">
                  <c:v>43587</c:v>
                </c:pt>
                <c:pt idx="76" formatCode="mmm\-yy">
                  <c:v>43678</c:v>
                </c:pt>
                <c:pt idx="77" formatCode="mmm\-yy">
                  <c:v>43770</c:v>
                </c:pt>
                <c:pt idx="78" formatCode="mmm\-yy">
                  <c:v>43862</c:v>
                </c:pt>
                <c:pt idx="79" formatCode="mmm\-yy">
                  <c:v>43953</c:v>
                </c:pt>
                <c:pt idx="80" formatCode="mmm\-yy">
                  <c:v>44044</c:v>
                </c:pt>
                <c:pt idx="81" formatCode="mmm\-yy">
                  <c:v>44136</c:v>
                </c:pt>
                <c:pt idx="82" formatCode="mmm\-yy">
                  <c:v>44228</c:v>
                </c:pt>
                <c:pt idx="83" formatCode="mmm\-yy">
                  <c:v>44318</c:v>
                </c:pt>
                <c:pt idx="84" formatCode="mmm\-yy">
                  <c:v>44409</c:v>
                </c:pt>
                <c:pt idx="85" formatCode="mmm\-yy">
                  <c:v>44501</c:v>
                </c:pt>
                <c:pt idx="86" formatCode="mmm\-yy">
                  <c:v>44593</c:v>
                </c:pt>
                <c:pt idx="87" formatCode="mmm\-yy">
                  <c:v>44683</c:v>
                </c:pt>
                <c:pt idx="88" formatCode="mmm\-yy">
                  <c:v>44774</c:v>
                </c:pt>
                <c:pt idx="89" formatCode="mmm\-yy">
                  <c:v>44866</c:v>
                </c:pt>
                <c:pt idx="90" formatCode="mmm\-yy">
                  <c:v>44958</c:v>
                </c:pt>
                <c:pt idx="91" formatCode="mmm\-yy">
                  <c:v>45048</c:v>
                </c:pt>
                <c:pt idx="92" formatCode="mmm\-yy">
                  <c:v>45139</c:v>
                </c:pt>
                <c:pt idx="93" formatCode="mmm\-yy">
                  <c:v>45231</c:v>
                </c:pt>
                <c:pt idx="94" formatCode="mmm\-yy">
                  <c:v>45323</c:v>
                </c:pt>
                <c:pt idx="95" formatCode="mmm\-yy">
                  <c:v>45413</c:v>
                </c:pt>
                <c:pt idx="96" formatCode="mmm\-yy">
                  <c:v>45505</c:v>
                </c:pt>
                <c:pt idx="97" formatCode="mmm\-yy">
                  <c:v>45597</c:v>
                </c:pt>
                <c:pt idx="98" formatCode="mmm\-yy">
                  <c:v>45689</c:v>
                </c:pt>
                <c:pt idx="99" formatCode="mmm\-yy">
                  <c:v>45778</c:v>
                </c:pt>
                <c:pt idx="100" formatCode="mmm\-yy">
                  <c:v>45870</c:v>
                </c:pt>
                <c:pt idx="101" formatCode="mmm\-yy">
                  <c:v>45962</c:v>
                </c:pt>
                <c:pt idx="102" formatCode="mmm\-yy">
                  <c:v>46054</c:v>
                </c:pt>
                <c:pt idx="103" formatCode="mmm\-yy">
                  <c:v>46143</c:v>
                </c:pt>
                <c:pt idx="104" formatCode="mmm\-yy">
                  <c:v>46235</c:v>
                </c:pt>
                <c:pt idx="105" formatCode="mmm\-yy">
                  <c:v>46327</c:v>
                </c:pt>
                <c:pt idx="106" formatCode="mmm\-yy">
                  <c:v>46419</c:v>
                </c:pt>
                <c:pt idx="107" formatCode="mmm\-yy">
                  <c:v>46508</c:v>
                </c:pt>
                <c:pt idx="108" formatCode="mmm\-yy">
                  <c:v>46600</c:v>
                </c:pt>
                <c:pt idx="109" formatCode="mmm\-yy">
                  <c:v>46692</c:v>
                </c:pt>
                <c:pt idx="110" formatCode="mmm\-yy">
                  <c:v>46784</c:v>
                </c:pt>
                <c:pt idx="111" formatCode="mmm\-yy">
                  <c:v>46874</c:v>
                </c:pt>
                <c:pt idx="112" formatCode="mmm\-yy">
                  <c:v>46966</c:v>
                </c:pt>
                <c:pt idx="113" formatCode="mmm\-yy">
                  <c:v>47058</c:v>
                </c:pt>
                <c:pt idx="114" formatCode="mmm\-yy">
                  <c:v>47150</c:v>
                </c:pt>
                <c:pt idx="115" formatCode="mmm\-yy">
                  <c:v>47239</c:v>
                </c:pt>
                <c:pt idx="116" formatCode="mmm\-yy">
                  <c:v>47331</c:v>
                </c:pt>
                <c:pt idx="117" formatCode="mmm\-yy">
                  <c:v>47423</c:v>
                </c:pt>
                <c:pt idx="118" formatCode="mmm\-yy">
                  <c:v>47515</c:v>
                </c:pt>
                <c:pt idx="119" formatCode="mmm\-yy">
                  <c:v>47604</c:v>
                </c:pt>
                <c:pt idx="120" formatCode="mmm\-yy">
                  <c:v>47696</c:v>
                </c:pt>
                <c:pt idx="121" formatCode="mmm\-yy">
                  <c:v>47788</c:v>
                </c:pt>
                <c:pt idx="122" formatCode="mmm\-yy">
                  <c:v>47880</c:v>
                </c:pt>
                <c:pt idx="123" formatCode="mmm\-yy">
                  <c:v>47969</c:v>
                </c:pt>
                <c:pt idx="124" formatCode="mmm\-yy">
                  <c:v>48061</c:v>
                </c:pt>
                <c:pt idx="125" formatCode="mmm\-yy">
                  <c:v>48153</c:v>
                </c:pt>
                <c:pt idx="126" formatCode="mmm\-yy">
                  <c:v>48245</c:v>
                </c:pt>
                <c:pt idx="127" formatCode="mmm\-yy">
                  <c:v>48335</c:v>
                </c:pt>
                <c:pt idx="128" formatCode="mmm\-yy">
                  <c:v>48427</c:v>
                </c:pt>
                <c:pt idx="129" formatCode="mmm\-yy">
                  <c:v>48519</c:v>
                </c:pt>
                <c:pt idx="130" formatCode="mmm\-yy">
                  <c:v>48611</c:v>
                </c:pt>
                <c:pt idx="131" formatCode="mmm\-yy">
                  <c:v>48700</c:v>
                </c:pt>
                <c:pt idx="132" formatCode="mmm\-yy">
                  <c:v>48792</c:v>
                </c:pt>
                <c:pt idx="133" formatCode="mmm\-yy">
                  <c:v>48884</c:v>
                </c:pt>
                <c:pt idx="134" formatCode="mmm\-yy">
                  <c:v>48976</c:v>
                </c:pt>
                <c:pt idx="135" formatCode="mmm\-yy">
                  <c:v>49065</c:v>
                </c:pt>
                <c:pt idx="136" formatCode="mmm\-yy">
                  <c:v>49157</c:v>
                </c:pt>
                <c:pt idx="137" formatCode="mmm\-yy">
                  <c:v>49249</c:v>
                </c:pt>
                <c:pt idx="138" formatCode="mmm\-yy">
                  <c:v>49341</c:v>
                </c:pt>
                <c:pt idx="139" formatCode="mmm\-yy">
                  <c:v>49430</c:v>
                </c:pt>
                <c:pt idx="140" formatCode="mmm\-yy">
                  <c:v>49522</c:v>
                </c:pt>
                <c:pt idx="141" formatCode="mmm\-yy">
                  <c:v>49614</c:v>
                </c:pt>
                <c:pt idx="142" formatCode="mmm\-yy">
                  <c:v>49706</c:v>
                </c:pt>
                <c:pt idx="143" formatCode="mmm\-yy">
                  <c:v>49796</c:v>
                </c:pt>
                <c:pt idx="144" formatCode="mmm\-yy">
                  <c:v>49888</c:v>
                </c:pt>
                <c:pt idx="145" formatCode="mmm\-yy">
                  <c:v>49980</c:v>
                </c:pt>
                <c:pt idx="146" formatCode="mmm\-yy">
                  <c:v>50072</c:v>
                </c:pt>
                <c:pt idx="147" formatCode="mmm\-yy">
                  <c:v>50161</c:v>
                </c:pt>
                <c:pt idx="148" formatCode="mmm\-yy">
                  <c:v>50253</c:v>
                </c:pt>
                <c:pt idx="149" formatCode="mmm\-yy">
                  <c:v>50345</c:v>
                </c:pt>
                <c:pt idx="150" formatCode="mmm\-yy">
                  <c:v>50437</c:v>
                </c:pt>
                <c:pt idx="151" formatCode="mmm\-yy">
                  <c:v>50526</c:v>
                </c:pt>
                <c:pt idx="152" formatCode="mmm\-yy">
                  <c:v>50618</c:v>
                </c:pt>
                <c:pt idx="153" formatCode="mmm\-yy">
                  <c:v>50710</c:v>
                </c:pt>
                <c:pt idx="154" formatCode="mmm\-yy">
                  <c:v>50802</c:v>
                </c:pt>
                <c:pt idx="155" formatCode="mmm\-yy">
                  <c:v>50891</c:v>
                </c:pt>
                <c:pt idx="156" formatCode="mmm\-yy">
                  <c:v>50983</c:v>
                </c:pt>
                <c:pt idx="157" formatCode="mmm\-yy">
                  <c:v>51075</c:v>
                </c:pt>
                <c:pt idx="158" formatCode="mmm\-yy">
                  <c:v>51167</c:v>
                </c:pt>
                <c:pt idx="159" formatCode="mmm\-yy">
                  <c:v>51257</c:v>
                </c:pt>
                <c:pt idx="160" formatCode="mmm\-yy">
                  <c:v>51349</c:v>
                </c:pt>
                <c:pt idx="161" formatCode="mmm\-yy">
                  <c:v>51441</c:v>
                </c:pt>
                <c:pt idx="162" formatCode="mmm\-yy">
                  <c:v>51533</c:v>
                </c:pt>
                <c:pt idx="163" formatCode="mmm\-yy">
                  <c:v>51622</c:v>
                </c:pt>
                <c:pt idx="164" formatCode="mmm\-yy">
                  <c:v>51714</c:v>
                </c:pt>
                <c:pt idx="165" formatCode="mmm\-yy">
                  <c:v>51806</c:v>
                </c:pt>
                <c:pt idx="166" formatCode="mmm\-yy">
                  <c:v>51898</c:v>
                </c:pt>
                <c:pt idx="167" formatCode="mmm\-yy">
                  <c:v>51987</c:v>
                </c:pt>
                <c:pt idx="168" formatCode="mmm\-yy">
                  <c:v>52079</c:v>
                </c:pt>
                <c:pt idx="169" formatCode="mmm\-yy">
                  <c:v>52171</c:v>
                </c:pt>
                <c:pt idx="170" formatCode="mmm\-yy">
                  <c:v>52263</c:v>
                </c:pt>
                <c:pt idx="171" formatCode="mmm\-yy">
                  <c:v>52352</c:v>
                </c:pt>
                <c:pt idx="172" formatCode="mmm\-yy">
                  <c:v>52444</c:v>
                </c:pt>
                <c:pt idx="173" formatCode="mmm\-yy">
                  <c:v>52536</c:v>
                </c:pt>
                <c:pt idx="174" formatCode="mmm\-yy">
                  <c:v>52628</c:v>
                </c:pt>
                <c:pt idx="175" formatCode="mmm\-yy">
                  <c:v>52718</c:v>
                </c:pt>
                <c:pt idx="176" formatCode="mmm\-yy">
                  <c:v>52810</c:v>
                </c:pt>
                <c:pt idx="177" formatCode="mmm\-yy">
                  <c:v>52902</c:v>
                </c:pt>
                <c:pt idx="178" formatCode="mmm\-yy">
                  <c:v>52994</c:v>
                </c:pt>
                <c:pt idx="179" formatCode="mmm\-yy">
                  <c:v>53083</c:v>
                </c:pt>
                <c:pt idx="180" formatCode="mmm\-yy">
                  <c:v>53175</c:v>
                </c:pt>
                <c:pt idx="181" formatCode="mmm\-yy">
                  <c:v>53267</c:v>
                </c:pt>
                <c:pt idx="182" formatCode="mmm\-yy">
                  <c:v>53359</c:v>
                </c:pt>
                <c:pt idx="183" formatCode="mmm\-yy">
                  <c:v>53448</c:v>
                </c:pt>
                <c:pt idx="184" formatCode="mmm\-yy">
                  <c:v>53540</c:v>
                </c:pt>
                <c:pt idx="185" formatCode="mmm\-yy">
                  <c:v>53632</c:v>
                </c:pt>
                <c:pt idx="186" formatCode="mmm\-yy">
                  <c:v>53724</c:v>
                </c:pt>
                <c:pt idx="187" formatCode="mmm\-yy">
                  <c:v>53813</c:v>
                </c:pt>
              </c:numCache>
            </c:numRef>
          </c:cat>
          <c:val>
            <c:numRef>
              <c:f>'[combined LPAP LWSAP funding data and graphs.xls]Combined Data'!$R$4:$R$191</c:f>
              <c:numCache>
                <c:formatCode>"$"#,##0</c:formatCode>
                <c:ptCount val="188"/>
                <c:pt idx="0">
                  <c:v>1025664375</c:v>
                </c:pt>
                <c:pt idx="1">
                  <c:v>1025664375</c:v>
                </c:pt>
                <c:pt idx="2">
                  <c:v>1025664375</c:v>
                </c:pt>
                <c:pt idx="3">
                  <c:v>1025664375</c:v>
                </c:pt>
                <c:pt idx="4">
                  <c:v>1025664375</c:v>
                </c:pt>
                <c:pt idx="5">
                  <c:v>1025664375</c:v>
                </c:pt>
                <c:pt idx="6">
                  <c:v>1025664375</c:v>
                </c:pt>
                <c:pt idx="7">
                  <c:v>1025664375</c:v>
                </c:pt>
                <c:pt idx="8">
                  <c:v>1025664375</c:v>
                </c:pt>
                <c:pt idx="9">
                  <c:v>1025664375</c:v>
                </c:pt>
                <c:pt idx="10">
                  <c:v>1025664375</c:v>
                </c:pt>
                <c:pt idx="11">
                  <c:v>1025664375</c:v>
                </c:pt>
                <c:pt idx="12">
                  <c:v>1025664375</c:v>
                </c:pt>
                <c:pt idx="13">
                  <c:v>1025664375</c:v>
                </c:pt>
                <c:pt idx="14">
                  <c:v>1025664375</c:v>
                </c:pt>
                <c:pt idx="15">
                  <c:v>1025664375</c:v>
                </c:pt>
                <c:pt idx="16">
                  <c:v>1025664375</c:v>
                </c:pt>
                <c:pt idx="17">
                  <c:v>1025664375</c:v>
                </c:pt>
                <c:pt idx="18">
                  <c:v>1025664375</c:v>
                </c:pt>
                <c:pt idx="19">
                  <c:v>1025664375</c:v>
                </c:pt>
                <c:pt idx="20">
                  <c:v>1025664375</c:v>
                </c:pt>
                <c:pt idx="21">
                  <c:v>1025664375</c:v>
                </c:pt>
                <c:pt idx="22">
                  <c:v>1025664375</c:v>
                </c:pt>
                <c:pt idx="23">
                  <c:v>1025664375</c:v>
                </c:pt>
                <c:pt idx="24">
                  <c:v>1025664375</c:v>
                </c:pt>
                <c:pt idx="25">
                  <c:v>1025664375</c:v>
                </c:pt>
                <c:pt idx="26">
                  <c:v>1025664375</c:v>
                </c:pt>
                <c:pt idx="27">
                  <c:v>1025664375</c:v>
                </c:pt>
                <c:pt idx="28">
                  <c:v>1025664375</c:v>
                </c:pt>
                <c:pt idx="29">
                  <c:v>1025664375</c:v>
                </c:pt>
                <c:pt idx="30">
                  <c:v>1025664375</c:v>
                </c:pt>
                <c:pt idx="31">
                  <c:v>1025664375</c:v>
                </c:pt>
                <c:pt idx="32">
                  <c:v>1025664375</c:v>
                </c:pt>
                <c:pt idx="33">
                  <c:v>1025664375</c:v>
                </c:pt>
                <c:pt idx="34">
                  <c:v>1025664375</c:v>
                </c:pt>
                <c:pt idx="35">
                  <c:v>1025664375</c:v>
                </c:pt>
                <c:pt idx="36">
                  <c:v>1025664375</c:v>
                </c:pt>
                <c:pt idx="37">
                  <c:v>1025664375</c:v>
                </c:pt>
                <c:pt idx="38">
                  <c:v>1025664375</c:v>
                </c:pt>
                <c:pt idx="39">
                  <c:v>1025664375</c:v>
                </c:pt>
                <c:pt idx="40">
                  <c:v>1025664375</c:v>
                </c:pt>
                <c:pt idx="41">
                  <c:v>1025664375</c:v>
                </c:pt>
                <c:pt idx="42">
                  <c:v>1025664375</c:v>
                </c:pt>
                <c:pt idx="43">
                  <c:v>1025664375</c:v>
                </c:pt>
                <c:pt idx="44">
                  <c:v>1025664375</c:v>
                </c:pt>
                <c:pt idx="45">
                  <c:v>1025664375</c:v>
                </c:pt>
                <c:pt idx="46">
                  <c:v>1025664375</c:v>
                </c:pt>
                <c:pt idx="47">
                  <c:v>1025664375</c:v>
                </c:pt>
                <c:pt idx="48">
                  <c:v>1025664375</c:v>
                </c:pt>
                <c:pt idx="49">
                  <c:v>1025664375</c:v>
                </c:pt>
                <c:pt idx="50">
                  <c:v>1025664375</c:v>
                </c:pt>
                <c:pt idx="51">
                  <c:v>1025664375</c:v>
                </c:pt>
                <c:pt idx="52">
                  <c:v>1025664375</c:v>
                </c:pt>
                <c:pt idx="53">
                  <c:v>1025664375</c:v>
                </c:pt>
                <c:pt idx="54">
                  <c:v>1025664375</c:v>
                </c:pt>
                <c:pt idx="55">
                  <c:v>1025664375</c:v>
                </c:pt>
                <c:pt idx="56">
                  <c:v>1025664375</c:v>
                </c:pt>
                <c:pt idx="57">
                  <c:v>1025664375</c:v>
                </c:pt>
                <c:pt idx="58">
                  <c:v>1025664375</c:v>
                </c:pt>
                <c:pt idx="59">
                  <c:v>1025664375</c:v>
                </c:pt>
                <c:pt idx="60">
                  <c:v>1025664375</c:v>
                </c:pt>
                <c:pt idx="61">
                  <c:v>1025664375</c:v>
                </c:pt>
                <c:pt idx="62">
                  <c:v>1025664375</c:v>
                </c:pt>
                <c:pt idx="63">
                  <c:v>1025664375</c:v>
                </c:pt>
                <c:pt idx="64">
                  <c:v>1025664375</c:v>
                </c:pt>
                <c:pt idx="65">
                  <c:v>1025664375</c:v>
                </c:pt>
                <c:pt idx="66">
                  <c:v>1025664375</c:v>
                </c:pt>
                <c:pt idx="67">
                  <c:v>1025664375</c:v>
                </c:pt>
                <c:pt idx="68">
                  <c:v>1025664375</c:v>
                </c:pt>
                <c:pt idx="69">
                  <c:v>1025664375</c:v>
                </c:pt>
                <c:pt idx="70">
                  <c:v>1025664375</c:v>
                </c:pt>
                <c:pt idx="71">
                  <c:v>1025664375</c:v>
                </c:pt>
                <c:pt idx="72">
                  <c:v>1025664375</c:v>
                </c:pt>
                <c:pt idx="73">
                  <c:v>1025664375</c:v>
                </c:pt>
                <c:pt idx="74">
                  <c:v>1025664375</c:v>
                </c:pt>
                <c:pt idx="75">
                  <c:v>1025664375</c:v>
                </c:pt>
                <c:pt idx="76">
                  <c:v>1025664375</c:v>
                </c:pt>
                <c:pt idx="77">
                  <c:v>1025664375</c:v>
                </c:pt>
                <c:pt idx="78">
                  <c:v>1025664375</c:v>
                </c:pt>
                <c:pt idx="79">
                  <c:v>1025664375</c:v>
                </c:pt>
                <c:pt idx="80">
                  <c:v>1025664375</c:v>
                </c:pt>
                <c:pt idx="81">
                  <c:v>1025664375</c:v>
                </c:pt>
                <c:pt idx="82">
                  <c:v>1025664375</c:v>
                </c:pt>
                <c:pt idx="83">
                  <c:v>1025664375</c:v>
                </c:pt>
                <c:pt idx="84">
                  <c:v>1025664375</c:v>
                </c:pt>
                <c:pt idx="85">
                  <c:v>1025664375</c:v>
                </c:pt>
                <c:pt idx="86">
                  <c:v>1025664375</c:v>
                </c:pt>
                <c:pt idx="87">
                  <c:v>1025664375</c:v>
                </c:pt>
                <c:pt idx="88">
                  <c:v>1025664375</c:v>
                </c:pt>
                <c:pt idx="89">
                  <c:v>1025664375</c:v>
                </c:pt>
                <c:pt idx="90">
                  <c:v>1025664375</c:v>
                </c:pt>
                <c:pt idx="91">
                  <c:v>1025664375</c:v>
                </c:pt>
                <c:pt idx="92">
                  <c:v>1025664375</c:v>
                </c:pt>
                <c:pt idx="93">
                  <c:v>1025664375</c:v>
                </c:pt>
                <c:pt idx="94">
                  <c:v>1025664375</c:v>
                </c:pt>
                <c:pt idx="95">
                  <c:v>1025664375</c:v>
                </c:pt>
                <c:pt idx="96">
                  <c:v>1025664375</c:v>
                </c:pt>
                <c:pt idx="97">
                  <c:v>1025664375</c:v>
                </c:pt>
                <c:pt idx="98">
                  <c:v>1025664375</c:v>
                </c:pt>
                <c:pt idx="99">
                  <c:v>1025664375</c:v>
                </c:pt>
                <c:pt idx="100">
                  <c:v>1025664375</c:v>
                </c:pt>
                <c:pt idx="101">
                  <c:v>1025664375</c:v>
                </c:pt>
                <c:pt idx="102">
                  <c:v>1025664375</c:v>
                </c:pt>
                <c:pt idx="103">
                  <c:v>1025664375</c:v>
                </c:pt>
                <c:pt idx="104">
                  <c:v>1025664375</c:v>
                </c:pt>
                <c:pt idx="105">
                  <c:v>1025664375</c:v>
                </c:pt>
                <c:pt idx="106">
                  <c:v>1025664375</c:v>
                </c:pt>
                <c:pt idx="107">
                  <c:v>1025664375</c:v>
                </c:pt>
                <c:pt idx="108">
                  <c:v>1025664375</c:v>
                </c:pt>
                <c:pt idx="109">
                  <c:v>1025664375</c:v>
                </c:pt>
                <c:pt idx="110">
                  <c:v>1025664375</c:v>
                </c:pt>
                <c:pt idx="111">
                  <c:v>1025664375</c:v>
                </c:pt>
                <c:pt idx="112">
                  <c:v>1025664375</c:v>
                </c:pt>
                <c:pt idx="113">
                  <c:v>1025664375</c:v>
                </c:pt>
                <c:pt idx="114">
                  <c:v>1025664375</c:v>
                </c:pt>
                <c:pt idx="115">
                  <c:v>1025664375</c:v>
                </c:pt>
                <c:pt idx="116">
                  <c:v>1025664375</c:v>
                </c:pt>
                <c:pt idx="117">
                  <c:v>1025664375</c:v>
                </c:pt>
                <c:pt idx="118">
                  <c:v>1025664375</c:v>
                </c:pt>
                <c:pt idx="119">
                  <c:v>1025664375</c:v>
                </c:pt>
                <c:pt idx="120">
                  <c:v>1025664375</c:v>
                </c:pt>
                <c:pt idx="121">
                  <c:v>1025664375</c:v>
                </c:pt>
                <c:pt idx="122">
                  <c:v>1025664375</c:v>
                </c:pt>
                <c:pt idx="123">
                  <c:v>1025664375</c:v>
                </c:pt>
                <c:pt idx="124">
                  <c:v>1025664375</c:v>
                </c:pt>
                <c:pt idx="125">
                  <c:v>1025664375</c:v>
                </c:pt>
                <c:pt idx="126">
                  <c:v>1025664375</c:v>
                </c:pt>
                <c:pt idx="127">
                  <c:v>1025664375</c:v>
                </c:pt>
                <c:pt idx="128">
                  <c:v>1025664375</c:v>
                </c:pt>
                <c:pt idx="129">
                  <c:v>1025664375</c:v>
                </c:pt>
                <c:pt idx="130">
                  <c:v>1025664375</c:v>
                </c:pt>
                <c:pt idx="131">
                  <c:v>1025664375</c:v>
                </c:pt>
                <c:pt idx="132">
                  <c:v>1025664375</c:v>
                </c:pt>
                <c:pt idx="133">
                  <c:v>1025664375</c:v>
                </c:pt>
                <c:pt idx="134">
                  <c:v>1025664375</c:v>
                </c:pt>
                <c:pt idx="135">
                  <c:v>1025664375</c:v>
                </c:pt>
                <c:pt idx="136">
                  <c:v>1025664375</c:v>
                </c:pt>
                <c:pt idx="137">
                  <c:v>1025664375</c:v>
                </c:pt>
                <c:pt idx="138">
                  <c:v>1025664375</c:v>
                </c:pt>
                <c:pt idx="139">
                  <c:v>1025664375</c:v>
                </c:pt>
                <c:pt idx="140">
                  <c:v>1025664375</c:v>
                </c:pt>
                <c:pt idx="141">
                  <c:v>1025664375</c:v>
                </c:pt>
                <c:pt idx="142">
                  <c:v>1025664375</c:v>
                </c:pt>
                <c:pt idx="143">
                  <c:v>1025664375</c:v>
                </c:pt>
                <c:pt idx="144">
                  <c:v>1025664375</c:v>
                </c:pt>
                <c:pt idx="145">
                  <c:v>1025664375</c:v>
                </c:pt>
                <c:pt idx="146">
                  <c:v>1025664375</c:v>
                </c:pt>
                <c:pt idx="147">
                  <c:v>1025664375</c:v>
                </c:pt>
                <c:pt idx="148">
                  <c:v>1025664375</c:v>
                </c:pt>
                <c:pt idx="149">
                  <c:v>1025664375</c:v>
                </c:pt>
                <c:pt idx="150">
                  <c:v>1025664375</c:v>
                </c:pt>
                <c:pt idx="151">
                  <c:v>1025664375</c:v>
                </c:pt>
                <c:pt idx="152">
                  <c:v>1025664375</c:v>
                </c:pt>
                <c:pt idx="153">
                  <c:v>1025664375</c:v>
                </c:pt>
                <c:pt idx="154">
                  <c:v>1025664375</c:v>
                </c:pt>
                <c:pt idx="155">
                  <c:v>1025664375</c:v>
                </c:pt>
                <c:pt idx="156">
                  <c:v>1025664375</c:v>
                </c:pt>
                <c:pt idx="157">
                  <c:v>1025664375</c:v>
                </c:pt>
                <c:pt idx="158">
                  <c:v>1025664375</c:v>
                </c:pt>
                <c:pt idx="159">
                  <c:v>1025664375</c:v>
                </c:pt>
                <c:pt idx="160">
                  <c:v>1025664375</c:v>
                </c:pt>
                <c:pt idx="161">
                  <c:v>1025664375</c:v>
                </c:pt>
                <c:pt idx="162">
                  <c:v>1025664375</c:v>
                </c:pt>
                <c:pt idx="163">
                  <c:v>1025664375</c:v>
                </c:pt>
                <c:pt idx="164">
                  <c:v>1025664375</c:v>
                </c:pt>
                <c:pt idx="165">
                  <c:v>1025664375</c:v>
                </c:pt>
                <c:pt idx="166">
                  <c:v>1025664375</c:v>
                </c:pt>
                <c:pt idx="167">
                  <c:v>1025664375</c:v>
                </c:pt>
                <c:pt idx="168">
                  <c:v>1025664375</c:v>
                </c:pt>
                <c:pt idx="169">
                  <c:v>1025664375</c:v>
                </c:pt>
                <c:pt idx="170">
                  <c:v>1025664375</c:v>
                </c:pt>
                <c:pt idx="171">
                  <c:v>1025664375</c:v>
                </c:pt>
                <c:pt idx="172">
                  <c:v>1025664375</c:v>
                </c:pt>
                <c:pt idx="173">
                  <c:v>1025664375</c:v>
                </c:pt>
                <c:pt idx="174">
                  <c:v>1025664375</c:v>
                </c:pt>
                <c:pt idx="175">
                  <c:v>1025664375</c:v>
                </c:pt>
                <c:pt idx="176">
                  <c:v>1025664375</c:v>
                </c:pt>
                <c:pt idx="177">
                  <c:v>1025664375</c:v>
                </c:pt>
                <c:pt idx="178">
                  <c:v>1025664375</c:v>
                </c:pt>
                <c:pt idx="179">
                  <c:v>1025664375</c:v>
                </c:pt>
                <c:pt idx="180">
                  <c:v>1025664375</c:v>
                </c:pt>
                <c:pt idx="181">
                  <c:v>1025664375</c:v>
                </c:pt>
                <c:pt idx="182">
                  <c:v>1025664375</c:v>
                </c:pt>
                <c:pt idx="183">
                  <c:v>1025664375</c:v>
                </c:pt>
                <c:pt idx="184">
                  <c:v>1025664375</c:v>
                </c:pt>
                <c:pt idx="185">
                  <c:v>1025664375</c:v>
                </c:pt>
                <c:pt idx="186">
                  <c:v>1025664375</c:v>
                </c:pt>
                <c:pt idx="187">
                  <c:v>1025664375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FDC-490E-B7AF-908F545674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5059472"/>
        <c:axId val="1"/>
      </c:lineChart>
      <c:dateAx>
        <c:axId val="1155059472"/>
        <c:scaling>
          <c:orientation val="minMax"/>
          <c:max val="53905"/>
          <c:min val="36739"/>
        </c:scaling>
        <c:delete val="0"/>
        <c:axPos val="b"/>
        <c:numFmt formatCode="mmm\-yy_)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months"/>
        <c:majorUnit val="1"/>
        <c:majorTimeUnit val="years"/>
        <c:minorUnit val="4"/>
        <c:minorTimeUnit val="months"/>
      </c:date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Cumulative Distribution</a:t>
                </a:r>
              </a:p>
            </c:rich>
          </c:tx>
          <c:layout>
            <c:manualLayout>
              <c:xMode val="edge"/>
              <c:yMode val="edge"/>
              <c:x val="7.0624267544303039E-3"/>
              <c:y val="0.31387437497465132"/>
            </c:manualLayout>
          </c:layout>
          <c:overlay val="0"/>
          <c:spPr>
            <a:noFill/>
            <a:ln w="25400">
              <a:noFill/>
            </a:ln>
          </c:spPr>
        </c:title>
        <c:numFmt formatCode="&quot;$&quot;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55059472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61498353614889045"/>
          <c:y val="0.61923015365420364"/>
          <c:w val="0.2967285580030028"/>
          <c:h val="0.2190957918339677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 anchor="ctr"/>
    <a:lstStyle/>
    <a:p>
      <a:pPr>
        <a:defRPr sz="2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3581A3-EE7A-469E-AC47-0E1AA0E7CBE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4ED3F09-0043-4BB2-A4AE-C5F8117205FC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2,614 miles of sewer TV inspected</a:t>
          </a:r>
        </a:p>
      </dgm:t>
    </dgm:pt>
    <dgm:pt modelId="{30DBE0A5-F2CD-4001-A3BE-A681D8C778F6}" type="parTrans" cxnId="{54FF8F54-CBAA-4228-B8E4-DC8A2FD63BBE}">
      <dgm:prSet/>
      <dgm:spPr/>
      <dgm:t>
        <a:bodyPr/>
        <a:lstStyle/>
        <a:p>
          <a:pPr algn="ctr"/>
          <a:endParaRPr lang="en-US"/>
        </a:p>
      </dgm:t>
    </dgm:pt>
    <dgm:pt modelId="{C328D5C3-C2CA-4AA9-8F05-FAC450BFB9FC}" type="sibTrans" cxnId="{54FF8F54-CBAA-4228-B8E4-DC8A2FD63BBE}">
      <dgm:prSet/>
      <dgm:spPr/>
      <dgm:t>
        <a:bodyPr/>
        <a:lstStyle/>
        <a:p>
          <a:pPr algn="ctr"/>
          <a:endParaRPr lang="en-US"/>
        </a:p>
      </dgm:t>
    </dgm:pt>
    <dgm:pt modelId="{F9240408-CAD3-49F5-A4C0-75EDB2AE34DB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1,758 miles of sewer flow isolated</a:t>
          </a:r>
        </a:p>
      </dgm:t>
    </dgm:pt>
    <dgm:pt modelId="{DCA4A8E0-152A-4A8A-8CF1-25AF2D007AE7}" type="parTrans" cxnId="{70D413E8-899B-4DB7-9795-4039C35F5F1D}">
      <dgm:prSet/>
      <dgm:spPr/>
      <dgm:t>
        <a:bodyPr/>
        <a:lstStyle/>
        <a:p>
          <a:pPr algn="ctr"/>
          <a:endParaRPr lang="en-US"/>
        </a:p>
      </dgm:t>
    </dgm:pt>
    <dgm:pt modelId="{95381130-411F-41C5-A445-29A87C85B7A2}" type="sibTrans" cxnId="{70D413E8-899B-4DB7-9795-4039C35F5F1D}">
      <dgm:prSet/>
      <dgm:spPr/>
      <dgm:t>
        <a:bodyPr/>
        <a:lstStyle/>
        <a:p>
          <a:pPr algn="ctr"/>
          <a:endParaRPr lang="en-US"/>
        </a:p>
      </dgm:t>
    </dgm:pt>
    <dgm:pt modelId="{EEB5A1FB-A5DE-46BC-9E83-8C708EFD69F4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1,489 miles of sewer smoke tested</a:t>
          </a:r>
        </a:p>
      </dgm:t>
    </dgm:pt>
    <dgm:pt modelId="{1BED15FC-3BA7-44D1-BD56-10AB48733759}" type="parTrans" cxnId="{B205C532-3349-466C-B76D-0455FF5C253B}">
      <dgm:prSet/>
      <dgm:spPr/>
      <dgm:t>
        <a:bodyPr/>
        <a:lstStyle/>
        <a:p>
          <a:pPr algn="ctr"/>
          <a:endParaRPr lang="en-US"/>
        </a:p>
      </dgm:t>
    </dgm:pt>
    <dgm:pt modelId="{F1C3BB32-9ED6-4084-ACF4-07242918D3E1}" type="sibTrans" cxnId="{B205C532-3349-466C-B76D-0455FF5C253B}">
      <dgm:prSet/>
      <dgm:spPr/>
      <dgm:t>
        <a:bodyPr/>
        <a:lstStyle/>
        <a:p>
          <a:pPr algn="ctr"/>
          <a:endParaRPr lang="en-US"/>
        </a:p>
      </dgm:t>
    </dgm:pt>
    <dgm:pt modelId="{52953532-57D0-414D-BE2F-5DEC51F1428D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70,535 sewer manholes inspected</a:t>
          </a:r>
        </a:p>
      </dgm:t>
    </dgm:pt>
    <dgm:pt modelId="{A8B2D2D0-06B8-44CB-B935-C7F49D9BC51B}" type="parTrans" cxnId="{252DF64D-BDE5-459D-B23B-101C5F11A710}">
      <dgm:prSet/>
      <dgm:spPr/>
      <dgm:t>
        <a:bodyPr/>
        <a:lstStyle/>
        <a:p>
          <a:pPr algn="ctr"/>
          <a:endParaRPr lang="en-US"/>
        </a:p>
      </dgm:t>
    </dgm:pt>
    <dgm:pt modelId="{2560DFBE-223F-49F2-9D71-B0A87A3D0D9A}" type="sibTrans" cxnId="{252DF64D-BDE5-459D-B23B-101C5F11A710}">
      <dgm:prSet/>
      <dgm:spPr/>
      <dgm:t>
        <a:bodyPr/>
        <a:lstStyle/>
        <a:p>
          <a:pPr algn="ctr"/>
          <a:endParaRPr lang="en-US"/>
        </a:p>
      </dgm:t>
    </dgm:pt>
    <dgm:pt modelId="{D55672CB-0B0D-4A3D-A3D0-CC91198D5F5B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79,232 buildings inspected</a:t>
          </a:r>
        </a:p>
      </dgm:t>
    </dgm:pt>
    <dgm:pt modelId="{9F355E8A-5B96-4DDA-A13B-CAD597BEA759}" type="parTrans" cxnId="{03382232-BD7D-4EF5-848D-A57A61542158}">
      <dgm:prSet/>
      <dgm:spPr/>
      <dgm:t>
        <a:bodyPr/>
        <a:lstStyle/>
        <a:p>
          <a:pPr algn="ctr"/>
          <a:endParaRPr lang="en-US"/>
        </a:p>
      </dgm:t>
    </dgm:pt>
    <dgm:pt modelId="{18EAE492-A44A-47D8-9AF1-92EC2BDA94CB}" type="sibTrans" cxnId="{03382232-BD7D-4EF5-848D-A57A61542158}">
      <dgm:prSet/>
      <dgm:spPr/>
      <dgm:t>
        <a:bodyPr/>
        <a:lstStyle/>
        <a:p>
          <a:pPr algn="ctr"/>
          <a:endParaRPr lang="en-US"/>
        </a:p>
      </dgm:t>
    </dgm:pt>
    <dgm:pt modelId="{3D4BF621-E051-4B22-8C3B-437CDD331FF1}" type="pres">
      <dgm:prSet presAssocID="{EE3581A3-EE7A-469E-AC47-0E1AA0E7CBE7}" presName="Name0" presStyleCnt="0">
        <dgm:presLayoutVars>
          <dgm:dir/>
          <dgm:animLvl val="lvl"/>
          <dgm:resizeHandles/>
        </dgm:presLayoutVars>
      </dgm:prSet>
      <dgm:spPr/>
    </dgm:pt>
    <dgm:pt modelId="{34777E27-B4EF-49B0-9C42-16CDFA2BBEE4}" type="pres">
      <dgm:prSet presAssocID="{54ED3F09-0043-4BB2-A4AE-C5F8117205FC}" presName="linNode" presStyleCnt="0"/>
      <dgm:spPr/>
    </dgm:pt>
    <dgm:pt modelId="{22CC8551-44BE-417B-9C69-4D08A94279DB}" type="pres">
      <dgm:prSet presAssocID="{54ED3F09-0043-4BB2-A4AE-C5F8117205FC}" presName="parentShp" presStyleLbl="node1" presStyleIdx="0" presStyleCnt="5" custLinFactNeighborX="-219" custLinFactNeighborY="-185">
        <dgm:presLayoutVars>
          <dgm:bulletEnabled val="1"/>
        </dgm:presLayoutVars>
      </dgm:prSet>
      <dgm:spPr/>
    </dgm:pt>
    <dgm:pt modelId="{4F01F8EE-525D-4EB0-A38A-A92D848C1FCB}" type="pres">
      <dgm:prSet presAssocID="{54ED3F09-0043-4BB2-A4AE-C5F8117205FC}" presName="childShp" presStyleLbl="bgAccFollowNode1" presStyleIdx="0" presStyleCnt="5" custLinFactNeighborX="-2506" custLinFactNeighborY="9323">
        <dgm:presLayoutVars>
          <dgm:bulletEnabled val="1"/>
        </dgm:presLayoutVars>
      </dgm:prSet>
      <dgm:spPr>
        <a:noFill/>
        <a:ln>
          <a:noFill/>
        </a:ln>
      </dgm:spPr>
    </dgm:pt>
    <dgm:pt modelId="{47729DB7-EF67-44B4-B489-53BFC40EABEE}" type="pres">
      <dgm:prSet presAssocID="{C328D5C3-C2CA-4AA9-8F05-FAC450BFB9FC}" presName="spacing" presStyleCnt="0"/>
      <dgm:spPr/>
    </dgm:pt>
    <dgm:pt modelId="{8218E477-F4D3-4A59-9A4B-05630E54EC00}" type="pres">
      <dgm:prSet presAssocID="{F9240408-CAD3-49F5-A4C0-75EDB2AE34DB}" presName="linNode" presStyleCnt="0"/>
      <dgm:spPr/>
    </dgm:pt>
    <dgm:pt modelId="{71982C47-18E9-470C-8531-204F7C4F862D}" type="pres">
      <dgm:prSet presAssocID="{F9240408-CAD3-49F5-A4C0-75EDB2AE34DB}" presName="parentShp" presStyleLbl="node1" presStyleIdx="1" presStyleCnt="5">
        <dgm:presLayoutVars>
          <dgm:bulletEnabled val="1"/>
        </dgm:presLayoutVars>
      </dgm:prSet>
      <dgm:spPr/>
    </dgm:pt>
    <dgm:pt modelId="{EC6C3320-454B-4214-9A9F-B93997B6F25D}" type="pres">
      <dgm:prSet presAssocID="{F9240408-CAD3-49F5-A4C0-75EDB2AE34DB}" presName="childShp" presStyleLbl="bgAccFollowNode1" presStyleIdx="1" presStyleCnt="5">
        <dgm:presLayoutVars>
          <dgm:bulletEnabled val="1"/>
        </dgm:presLayoutVars>
      </dgm:prSet>
      <dgm:spPr>
        <a:noFill/>
        <a:ln>
          <a:noFill/>
        </a:ln>
      </dgm:spPr>
    </dgm:pt>
    <dgm:pt modelId="{658C73BA-CE40-47FB-ABEF-DBF412254331}" type="pres">
      <dgm:prSet presAssocID="{95381130-411F-41C5-A445-29A87C85B7A2}" presName="spacing" presStyleCnt="0"/>
      <dgm:spPr/>
    </dgm:pt>
    <dgm:pt modelId="{2EB17B2D-8B4C-4BE3-A269-8D44FBAF1F32}" type="pres">
      <dgm:prSet presAssocID="{EEB5A1FB-A5DE-46BC-9E83-8C708EFD69F4}" presName="linNode" presStyleCnt="0"/>
      <dgm:spPr/>
    </dgm:pt>
    <dgm:pt modelId="{BAD4F232-84E5-4102-9C31-E004E93C2201}" type="pres">
      <dgm:prSet presAssocID="{EEB5A1FB-A5DE-46BC-9E83-8C708EFD69F4}" presName="parentShp" presStyleLbl="node1" presStyleIdx="2" presStyleCnt="5">
        <dgm:presLayoutVars>
          <dgm:bulletEnabled val="1"/>
        </dgm:presLayoutVars>
      </dgm:prSet>
      <dgm:spPr/>
    </dgm:pt>
    <dgm:pt modelId="{DC3B7683-D9ED-4E75-8417-C3D55DBD1464}" type="pres">
      <dgm:prSet presAssocID="{EEB5A1FB-A5DE-46BC-9E83-8C708EFD69F4}" presName="childShp" presStyleLbl="bgAccFollowNode1" presStyleIdx="2" presStyleCnt="5">
        <dgm:presLayoutVars>
          <dgm:bulletEnabled val="1"/>
        </dgm:presLayoutVars>
      </dgm:prSet>
      <dgm:spPr>
        <a:noFill/>
        <a:ln>
          <a:noFill/>
        </a:ln>
      </dgm:spPr>
    </dgm:pt>
    <dgm:pt modelId="{081973B5-D73E-4791-8A8B-8C191318C409}" type="pres">
      <dgm:prSet presAssocID="{F1C3BB32-9ED6-4084-ACF4-07242918D3E1}" presName="spacing" presStyleCnt="0"/>
      <dgm:spPr/>
    </dgm:pt>
    <dgm:pt modelId="{FB8F74A1-D3EF-434E-BED9-8301C86CF54D}" type="pres">
      <dgm:prSet presAssocID="{52953532-57D0-414D-BE2F-5DEC51F1428D}" presName="linNode" presStyleCnt="0"/>
      <dgm:spPr/>
    </dgm:pt>
    <dgm:pt modelId="{C7464E09-82A9-4F49-830D-2E04451358AC}" type="pres">
      <dgm:prSet presAssocID="{52953532-57D0-414D-BE2F-5DEC51F1428D}" presName="parentShp" presStyleLbl="node1" presStyleIdx="3" presStyleCnt="5" custLinFactNeighborX="845" custLinFactNeighborY="2059">
        <dgm:presLayoutVars>
          <dgm:bulletEnabled val="1"/>
        </dgm:presLayoutVars>
      </dgm:prSet>
      <dgm:spPr/>
    </dgm:pt>
    <dgm:pt modelId="{F71F57FF-E46D-4809-80E9-887D224821D0}" type="pres">
      <dgm:prSet presAssocID="{52953532-57D0-414D-BE2F-5DEC51F1428D}" presName="childShp" presStyleLbl="bgAccFollowNode1" presStyleIdx="3" presStyleCnt="5">
        <dgm:presLayoutVars>
          <dgm:bulletEnabled val="1"/>
        </dgm:presLayoutVars>
      </dgm:prSet>
      <dgm:spPr>
        <a:noFill/>
        <a:ln>
          <a:noFill/>
        </a:ln>
      </dgm:spPr>
    </dgm:pt>
    <dgm:pt modelId="{C63C040A-3475-4CC3-BEB3-2174AE9F760F}" type="pres">
      <dgm:prSet presAssocID="{2560DFBE-223F-49F2-9D71-B0A87A3D0D9A}" presName="spacing" presStyleCnt="0"/>
      <dgm:spPr/>
    </dgm:pt>
    <dgm:pt modelId="{5D4E06B3-AA7C-47F0-AB10-923AA6B8F96E}" type="pres">
      <dgm:prSet presAssocID="{D55672CB-0B0D-4A3D-A3D0-CC91198D5F5B}" presName="linNode" presStyleCnt="0"/>
      <dgm:spPr/>
    </dgm:pt>
    <dgm:pt modelId="{2029F4F6-9801-4983-B451-2EF23FCAB0CF}" type="pres">
      <dgm:prSet presAssocID="{D55672CB-0B0D-4A3D-A3D0-CC91198D5F5B}" presName="parentShp" presStyleLbl="node1" presStyleIdx="4" presStyleCnt="5" custLinFactNeighborX="715" custLinFactNeighborY="629">
        <dgm:presLayoutVars>
          <dgm:bulletEnabled val="1"/>
        </dgm:presLayoutVars>
      </dgm:prSet>
      <dgm:spPr/>
    </dgm:pt>
    <dgm:pt modelId="{A3A07496-8315-401E-AAE1-4628E1BB61AF}" type="pres">
      <dgm:prSet presAssocID="{D55672CB-0B0D-4A3D-A3D0-CC91198D5F5B}" presName="childShp" presStyleLbl="bgAccFollowNode1" presStyleIdx="4" presStyleCnt="5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03382232-BD7D-4EF5-848D-A57A61542158}" srcId="{EE3581A3-EE7A-469E-AC47-0E1AA0E7CBE7}" destId="{D55672CB-0B0D-4A3D-A3D0-CC91198D5F5B}" srcOrd="4" destOrd="0" parTransId="{9F355E8A-5B96-4DDA-A13B-CAD597BEA759}" sibTransId="{18EAE492-A44A-47D8-9AF1-92EC2BDA94CB}"/>
    <dgm:cxn modelId="{B205C532-3349-466C-B76D-0455FF5C253B}" srcId="{EE3581A3-EE7A-469E-AC47-0E1AA0E7CBE7}" destId="{EEB5A1FB-A5DE-46BC-9E83-8C708EFD69F4}" srcOrd="2" destOrd="0" parTransId="{1BED15FC-3BA7-44D1-BD56-10AB48733759}" sibTransId="{F1C3BB32-9ED6-4084-ACF4-07242918D3E1}"/>
    <dgm:cxn modelId="{A5779461-9E30-4CAA-BDE9-3B798AF1BE9C}" type="presOf" srcId="{F9240408-CAD3-49F5-A4C0-75EDB2AE34DB}" destId="{71982C47-18E9-470C-8531-204F7C4F862D}" srcOrd="0" destOrd="0" presId="urn:microsoft.com/office/officeart/2005/8/layout/vList6"/>
    <dgm:cxn modelId="{85143E64-D9A5-4C64-A480-33A336F67B90}" type="presOf" srcId="{D55672CB-0B0D-4A3D-A3D0-CC91198D5F5B}" destId="{2029F4F6-9801-4983-B451-2EF23FCAB0CF}" srcOrd="0" destOrd="0" presId="urn:microsoft.com/office/officeart/2005/8/layout/vList6"/>
    <dgm:cxn modelId="{72108268-4A29-4081-847F-E0235FF99CFC}" type="presOf" srcId="{52953532-57D0-414D-BE2F-5DEC51F1428D}" destId="{C7464E09-82A9-4F49-830D-2E04451358AC}" srcOrd="0" destOrd="0" presId="urn:microsoft.com/office/officeart/2005/8/layout/vList6"/>
    <dgm:cxn modelId="{252DF64D-BDE5-459D-B23B-101C5F11A710}" srcId="{EE3581A3-EE7A-469E-AC47-0E1AA0E7CBE7}" destId="{52953532-57D0-414D-BE2F-5DEC51F1428D}" srcOrd="3" destOrd="0" parTransId="{A8B2D2D0-06B8-44CB-B935-C7F49D9BC51B}" sibTransId="{2560DFBE-223F-49F2-9D71-B0A87A3D0D9A}"/>
    <dgm:cxn modelId="{FB4C8D73-4C9B-47D0-A8C0-C727FC37E73F}" type="presOf" srcId="{EEB5A1FB-A5DE-46BC-9E83-8C708EFD69F4}" destId="{BAD4F232-84E5-4102-9C31-E004E93C2201}" srcOrd="0" destOrd="0" presId="urn:microsoft.com/office/officeart/2005/8/layout/vList6"/>
    <dgm:cxn modelId="{54FF8F54-CBAA-4228-B8E4-DC8A2FD63BBE}" srcId="{EE3581A3-EE7A-469E-AC47-0E1AA0E7CBE7}" destId="{54ED3F09-0043-4BB2-A4AE-C5F8117205FC}" srcOrd="0" destOrd="0" parTransId="{30DBE0A5-F2CD-4001-A3BE-A681D8C778F6}" sibTransId="{C328D5C3-C2CA-4AA9-8F05-FAC450BFB9FC}"/>
    <dgm:cxn modelId="{928AFD7A-40CC-4FD9-9901-4B2C3ED000C8}" type="presOf" srcId="{EE3581A3-EE7A-469E-AC47-0E1AA0E7CBE7}" destId="{3D4BF621-E051-4B22-8C3B-437CDD331FF1}" srcOrd="0" destOrd="0" presId="urn:microsoft.com/office/officeart/2005/8/layout/vList6"/>
    <dgm:cxn modelId="{70D413E8-899B-4DB7-9795-4039C35F5F1D}" srcId="{EE3581A3-EE7A-469E-AC47-0E1AA0E7CBE7}" destId="{F9240408-CAD3-49F5-A4C0-75EDB2AE34DB}" srcOrd="1" destOrd="0" parTransId="{DCA4A8E0-152A-4A8A-8CF1-25AF2D007AE7}" sibTransId="{95381130-411F-41C5-A445-29A87C85B7A2}"/>
    <dgm:cxn modelId="{078F92EA-9F4B-4CAD-A023-398B058095DE}" type="presOf" srcId="{54ED3F09-0043-4BB2-A4AE-C5F8117205FC}" destId="{22CC8551-44BE-417B-9C69-4D08A94279DB}" srcOrd="0" destOrd="0" presId="urn:microsoft.com/office/officeart/2005/8/layout/vList6"/>
    <dgm:cxn modelId="{0E6D5205-0A49-4985-BE99-537C523B08DA}" type="presParOf" srcId="{3D4BF621-E051-4B22-8C3B-437CDD331FF1}" destId="{34777E27-B4EF-49B0-9C42-16CDFA2BBEE4}" srcOrd="0" destOrd="0" presId="urn:microsoft.com/office/officeart/2005/8/layout/vList6"/>
    <dgm:cxn modelId="{08A1C54C-D8BA-48CF-8D1D-425BF1E28FF9}" type="presParOf" srcId="{34777E27-B4EF-49B0-9C42-16CDFA2BBEE4}" destId="{22CC8551-44BE-417B-9C69-4D08A94279DB}" srcOrd="0" destOrd="0" presId="urn:microsoft.com/office/officeart/2005/8/layout/vList6"/>
    <dgm:cxn modelId="{EC54966A-CADA-4322-AE7F-F85ABBB6E422}" type="presParOf" srcId="{34777E27-B4EF-49B0-9C42-16CDFA2BBEE4}" destId="{4F01F8EE-525D-4EB0-A38A-A92D848C1FCB}" srcOrd="1" destOrd="0" presId="urn:microsoft.com/office/officeart/2005/8/layout/vList6"/>
    <dgm:cxn modelId="{D0192B0A-225F-4171-B40F-B145B050CF7F}" type="presParOf" srcId="{3D4BF621-E051-4B22-8C3B-437CDD331FF1}" destId="{47729DB7-EF67-44B4-B489-53BFC40EABEE}" srcOrd="1" destOrd="0" presId="urn:microsoft.com/office/officeart/2005/8/layout/vList6"/>
    <dgm:cxn modelId="{AF669953-3737-4D2A-955D-A695C4255D9D}" type="presParOf" srcId="{3D4BF621-E051-4B22-8C3B-437CDD331FF1}" destId="{8218E477-F4D3-4A59-9A4B-05630E54EC00}" srcOrd="2" destOrd="0" presId="urn:microsoft.com/office/officeart/2005/8/layout/vList6"/>
    <dgm:cxn modelId="{FB2F4EBA-6670-47C8-8A5B-82F577B3A37E}" type="presParOf" srcId="{8218E477-F4D3-4A59-9A4B-05630E54EC00}" destId="{71982C47-18E9-470C-8531-204F7C4F862D}" srcOrd="0" destOrd="0" presId="urn:microsoft.com/office/officeart/2005/8/layout/vList6"/>
    <dgm:cxn modelId="{1AD312E8-645B-4FDE-B82F-5B9DAE7BE0C1}" type="presParOf" srcId="{8218E477-F4D3-4A59-9A4B-05630E54EC00}" destId="{EC6C3320-454B-4214-9A9F-B93997B6F25D}" srcOrd="1" destOrd="0" presId="urn:microsoft.com/office/officeart/2005/8/layout/vList6"/>
    <dgm:cxn modelId="{806A0D0C-EE24-4324-B30E-6F5097F3B34A}" type="presParOf" srcId="{3D4BF621-E051-4B22-8C3B-437CDD331FF1}" destId="{658C73BA-CE40-47FB-ABEF-DBF412254331}" srcOrd="3" destOrd="0" presId="urn:microsoft.com/office/officeart/2005/8/layout/vList6"/>
    <dgm:cxn modelId="{CCBD9E9C-6E41-4D0C-B6FF-D3D47D7A6B5A}" type="presParOf" srcId="{3D4BF621-E051-4B22-8C3B-437CDD331FF1}" destId="{2EB17B2D-8B4C-4BE3-A269-8D44FBAF1F32}" srcOrd="4" destOrd="0" presId="urn:microsoft.com/office/officeart/2005/8/layout/vList6"/>
    <dgm:cxn modelId="{6FE8C78C-4B00-403C-8BE3-E89CE10D6607}" type="presParOf" srcId="{2EB17B2D-8B4C-4BE3-A269-8D44FBAF1F32}" destId="{BAD4F232-84E5-4102-9C31-E004E93C2201}" srcOrd="0" destOrd="0" presId="urn:microsoft.com/office/officeart/2005/8/layout/vList6"/>
    <dgm:cxn modelId="{8589927C-762D-4BAC-9E23-041167EB6828}" type="presParOf" srcId="{2EB17B2D-8B4C-4BE3-A269-8D44FBAF1F32}" destId="{DC3B7683-D9ED-4E75-8417-C3D55DBD1464}" srcOrd="1" destOrd="0" presId="urn:microsoft.com/office/officeart/2005/8/layout/vList6"/>
    <dgm:cxn modelId="{3259A84C-2A42-4863-B962-85A99875EC9B}" type="presParOf" srcId="{3D4BF621-E051-4B22-8C3B-437CDD331FF1}" destId="{081973B5-D73E-4791-8A8B-8C191318C409}" srcOrd="5" destOrd="0" presId="urn:microsoft.com/office/officeart/2005/8/layout/vList6"/>
    <dgm:cxn modelId="{4F361AF4-270A-4B90-B36E-D39D38B711B5}" type="presParOf" srcId="{3D4BF621-E051-4B22-8C3B-437CDD331FF1}" destId="{FB8F74A1-D3EF-434E-BED9-8301C86CF54D}" srcOrd="6" destOrd="0" presId="urn:microsoft.com/office/officeart/2005/8/layout/vList6"/>
    <dgm:cxn modelId="{FC26B4EC-9AF5-4768-8277-533A07688E2A}" type="presParOf" srcId="{FB8F74A1-D3EF-434E-BED9-8301C86CF54D}" destId="{C7464E09-82A9-4F49-830D-2E04451358AC}" srcOrd="0" destOrd="0" presId="urn:microsoft.com/office/officeart/2005/8/layout/vList6"/>
    <dgm:cxn modelId="{305DCAEF-77C2-448A-B6B5-0808D99C8D6E}" type="presParOf" srcId="{FB8F74A1-D3EF-434E-BED9-8301C86CF54D}" destId="{F71F57FF-E46D-4809-80E9-887D224821D0}" srcOrd="1" destOrd="0" presId="urn:microsoft.com/office/officeart/2005/8/layout/vList6"/>
    <dgm:cxn modelId="{EC6F6E64-11D3-4100-8E2E-9E3AC0319FAC}" type="presParOf" srcId="{3D4BF621-E051-4B22-8C3B-437CDD331FF1}" destId="{C63C040A-3475-4CC3-BEB3-2174AE9F760F}" srcOrd="7" destOrd="0" presId="urn:microsoft.com/office/officeart/2005/8/layout/vList6"/>
    <dgm:cxn modelId="{8A0F2F10-A011-4646-8CDC-8878075D843B}" type="presParOf" srcId="{3D4BF621-E051-4B22-8C3B-437CDD331FF1}" destId="{5D4E06B3-AA7C-47F0-AB10-923AA6B8F96E}" srcOrd="8" destOrd="0" presId="urn:microsoft.com/office/officeart/2005/8/layout/vList6"/>
    <dgm:cxn modelId="{77106CDC-83E9-43F6-9ABD-AC42CCA4E9F0}" type="presParOf" srcId="{5D4E06B3-AA7C-47F0-AB10-923AA6B8F96E}" destId="{2029F4F6-9801-4983-B451-2EF23FCAB0CF}" srcOrd="0" destOrd="0" presId="urn:microsoft.com/office/officeart/2005/8/layout/vList6"/>
    <dgm:cxn modelId="{C4B163B9-BD45-4001-8FE1-79612BEBBC29}" type="presParOf" srcId="{5D4E06B3-AA7C-47F0-AB10-923AA6B8F96E}" destId="{A3A07496-8315-401E-AAE1-4628E1BB61A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00D4AE-304C-4666-AA41-CC5E9CD28FE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1B982D7-7450-4374-A9F6-F854C6F82685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84 miles of sewer replaced</a:t>
          </a:r>
        </a:p>
      </dgm:t>
    </dgm:pt>
    <dgm:pt modelId="{38875AF2-4DB1-475C-A1F8-48BA6FD542D5}" type="parTrans" cxnId="{BC925F4A-9A0B-4B6E-8002-5D1E54C29C31}">
      <dgm:prSet/>
      <dgm:spPr/>
      <dgm:t>
        <a:bodyPr/>
        <a:lstStyle/>
        <a:p>
          <a:pPr algn="ctr"/>
          <a:endParaRPr lang="en-US"/>
        </a:p>
      </dgm:t>
    </dgm:pt>
    <dgm:pt modelId="{2BAE1C06-A974-49E9-BEC2-043997AF3E3D}" type="sibTrans" cxnId="{BC925F4A-9A0B-4B6E-8002-5D1E54C29C31}">
      <dgm:prSet/>
      <dgm:spPr/>
      <dgm:t>
        <a:bodyPr/>
        <a:lstStyle/>
        <a:p>
          <a:pPr algn="ctr"/>
          <a:endParaRPr lang="en-US"/>
        </a:p>
      </dgm:t>
    </dgm:pt>
    <dgm:pt modelId="{23EF6447-ECB9-4488-9073-1FBED2C7FAAD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365 miles of cured-in-place-pipe (CIPP) liner installed</a:t>
          </a:r>
        </a:p>
      </dgm:t>
    </dgm:pt>
    <dgm:pt modelId="{DBB9CCA4-45D4-47A0-B2BD-468652F80AB0}" type="parTrans" cxnId="{C677B18D-86A3-4859-85AF-6AC385C3D95F}">
      <dgm:prSet/>
      <dgm:spPr/>
      <dgm:t>
        <a:bodyPr/>
        <a:lstStyle/>
        <a:p>
          <a:pPr algn="ctr"/>
          <a:endParaRPr lang="en-US"/>
        </a:p>
      </dgm:t>
    </dgm:pt>
    <dgm:pt modelId="{FD9EFEC0-2EFF-4399-A070-FAB8D45BC721}" type="sibTrans" cxnId="{C677B18D-86A3-4859-85AF-6AC385C3D95F}">
      <dgm:prSet/>
      <dgm:spPr/>
      <dgm:t>
        <a:bodyPr/>
        <a:lstStyle/>
        <a:p>
          <a:pPr algn="ctr"/>
          <a:endParaRPr lang="en-US"/>
        </a:p>
      </dgm:t>
    </dgm:pt>
    <dgm:pt modelId="{6A385D17-812E-4A74-9B0C-7DF4551F8E64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195 miles of sewer tested/chemically sealed</a:t>
          </a:r>
        </a:p>
      </dgm:t>
    </dgm:pt>
    <dgm:pt modelId="{D58CEE27-EC17-4E0F-AE85-F0548EAAA4B3}" type="parTrans" cxnId="{8637AE28-B2B8-4762-A43E-6CB9AD96DB04}">
      <dgm:prSet/>
      <dgm:spPr/>
      <dgm:t>
        <a:bodyPr/>
        <a:lstStyle/>
        <a:p>
          <a:pPr algn="ctr"/>
          <a:endParaRPr lang="en-US"/>
        </a:p>
      </dgm:t>
    </dgm:pt>
    <dgm:pt modelId="{8749CFA6-3F8A-4204-A4BA-A88AADE46F1F}" type="sibTrans" cxnId="{8637AE28-B2B8-4762-A43E-6CB9AD96DB04}">
      <dgm:prSet/>
      <dgm:spPr/>
      <dgm:t>
        <a:bodyPr/>
        <a:lstStyle/>
        <a:p>
          <a:pPr algn="ctr"/>
          <a:endParaRPr lang="en-US"/>
        </a:p>
      </dgm:t>
    </dgm:pt>
    <dgm:pt modelId="{9059A146-20FB-4D20-B0E4-54D9EFE60F7A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3,415 sewer spot repairs</a:t>
          </a:r>
        </a:p>
      </dgm:t>
    </dgm:pt>
    <dgm:pt modelId="{257416EC-2FBA-40DE-80BA-06D9349EBAEC}" type="parTrans" cxnId="{458BFF08-BABF-482E-BA37-EF504254EC70}">
      <dgm:prSet/>
      <dgm:spPr/>
      <dgm:t>
        <a:bodyPr/>
        <a:lstStyle/>
        <a:p>
          <a:pPr algn="ctr"/>
          <a:endParaRPr lang="en-US"/>
        </a:p>
      </dgm:t>
    </dgm:pt>
    <dgm:pt modelId="{10F20236-E1B0-4C31-9B88-A8B08B88695C}" type="sibTrans" cxnId="{458BFF08-BABF-482E-BA37-EF504254EC70}">
      <dgm:prSet/>
      <dgm:spPr/>
      <dgm:t>
        <a:bodyPr/>
        <a:lstStyle/>
        <a:p>
          <a:pPr algn="ctr"/>
          <a:endParaRPr lang="en-US"/>
        </a:p>
      </dgm:t>
    </dgm:pt>
    <dgm:pt modelId="{FC266B00-69E0-450F-A8BA-8A84BF63C989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20,129 service connection repairs</a:t>
          </a:r>
        </a:p>
      </dgm:t>
    </dgm:pt>
    <dgm:pt modelId="{1AB34266-99EB-4B78-B3A7-1342B1F7AB82}" type="parTrans" cxnId="{F0D3225C-7905-4C99-A496-E2C30BF019FC}">
      <dgm:prSet/>
      <dgm:spPr/>
      <dgm:t>
        <a:bodyPr/>
        <a:lstStyle/>
        <a:p>
          <a:pPr algn="ctr"/>
          <a:endParaRPr lang="en-US"/>
        </a:p>
      </dgm:t>
    </dgm:pt>
    <dgm:pt modelId="{B021DD75-D126-4BFE-AB8B-C5A9916C88B5}" type="sibTrans" cxnId="{F0D3225C-7905-4C99-A496-E2C30BF019FC}">
      <dgm:prSet/>
      <dgm:spPr/>
      <dgm:t>
        <a:bodyPr/>
        <a:lstStyle/>
        <a:p>
          <a:pPr algn="ctr"/>
          <a:endParaRPr lang="en-US"/>
        </a:p>
      </dgm:t>
    </dgm:pt>
    <dgm:pt modelId="{FD9A3919-EE22-4F46-BC18-013DFC3DA10F}">
      <dgm:prSet custT="1"/>
      <dgm:spPr/>
      <dgm:t>
        <a:bodyPr/>
        <a:lstStyle/>
        <a:p>
          <a:pPr algn="ctr"/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4.8 miles of underdrains sealed  </a:t>
          </a:r>
        </a:p>
      </dgm:t>
    </dgm:pt>
    <dgm:pt modelId="{96F5BB4B-D354-4FF7-AFBF-4CD43474F420}" type="parTrans" cxnId="{526B871E-ED3E-4317-B03A-B3ABAE66D3F3}">
      <dgm:prSet/>
      <dgm:spPr/>
      <dgm:t>
        <a:bodyPr/>
        <a:lstStyle/>
        <a:p>
          <a:pPr algn="ctr"/>
          <a:endParaRPr lang="en-US"/>
        </a:p>
      </dgm:t>
    </dgm:pt>
    <dgm:pt modelId="{64C4AE91-8E28-4F27-8CB1-4C8885182ECA}" type="sibTrans" cxnId="{526B871E-ED3E-4317-B03A-B3ABAE66D3F3}">
      <dgm:prSet/>
      <dgm:spPr/>
      <dgm:t>
        <a:bodyPr/>
        <a:lstStyle/>
        <a:p>
          <a:pPr algn="ctr"/>
          <a:endParaRPr lang="en-US"/>
        </a:p>
      </dgm:t>
    </dgm:pt>
    <dgm:pt modelId="{EA19ABB3-C216-4469-A605-1CD715C94DDE}" type="pres">
      <dgm:prSet presAssocID="{2B00D4AE-304C-4666-AA41-CC5E9CD28FE3}" presName="Name0" presStyleCnt="0">
        <dgm:presLayoutVars>
          <dgm:dir/>
          <dgm:animLvl val="lvl"/>
          <dgm:resizeHandles val="exact"/>
        </dgm:presLayoutVars>
      </dgm:prSet>
      <dgm:spPr/>
    </dgm:pt>
    <dgm:pt modelId="{E4364456-BBD9-44B2-B612-CD52D4EB9240}" type="pres">
      <dgm:prSet presAssocID="{91B982D7-7450-4374-A9F6-F854C6F82685}" presName="linNode" presStyleCnt="0"/>
      <dgm:spPr/>
    </dgm:pt>
    <dgm:pt modelId="{C9693576-AB74-40A4-8F12-A6FCCEA9D5EF}" type="pres">
      <dgm:prSet presAssocID="{91B982D7-7450-4374-A9F6-F854C6F82685}" presName="parentText" presStyleLbl="node1" presStyleIdx="0" presStyleCnt="6" custLinFactNeighborX="252" custLinFactNeighborY="-3349">
        <dgm:presLayoutVars>
          <dgm:chMax val="1"/>
          <dgm:bulletEnabled val="1"/>
        </dgm:presLayoutVars>
      </dgm:prSet>
      <dgm:spPr/>
    </dgm:pt>
    <dgm:pt modelId="{4AC90FD6-685C-4AB7-A771-F4DA59EFA67E}" type="pres">
      <dgm:prSet presAssocID="{2BAE1C06-A974-49E9-BEC2-043997AF3E3D}" presName="sp" presStyleCnt="0"/>
      <dgm:spPr/>
    </dgm:pt>
    <dgm:pt modelId="{593BFAB8-722C-4B2F-A08B-081D2F517DD4}" type="pres">
      <dgm:prSet presAssocID="{23EF6447-ECB9-4488-9073-1FBED2C7FAAD}" presName="linNode" presStyleCnt="0"/>
      <dgm:spPr/>
    </dgm:pt>
    <dgm:pt modelId="{BD216C97-B7DC-4BE0-88BA-164814DB0AC8}" type="pres">
      <dgm:prSet presAssocID="{23EF6447-ECB9-4488-9073-1FBED2C7FAAD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72F4159E-274D-4ABA-95AB-91F221A9259F}" type="pres">
      <dgm:prSet presAssocID="{FD9EFEC0-2EFF-4399-A070-FAB8D45BC721}" presName="sp" presStyleCnt="0"/>
      <dgm:spPr/>
    </dgm:pt>
    <dgm:pt modelId="{F42D76CA-7A04-46EF-B654-9A6F7F86BC11}" type="pres">
      <dgm:prSet presAssocID="{6A385D17-812E-4A74-9B0C-7DF4551F8E64}" presName="linNode" presStyleCnt="0"/>
      <dgm:spPr/>
    </dgm:pt>
    <dgm:pt modelId="{ED75FCBD-0F1D-4AD6-AC86-4EC7F3A2EF94}" type="pres">
      <dgm:prSet presAssocID="{6A385D17-812E-4A74-9B0C-7DF4551F8E64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6408CAC0-DF1C-4BAB-B896-C9DA6E0ED949}" type="pres">
      <dgm:prSet presAssocID="{8749CFA6-3F8A-4204-A4BA-A88AADE46F1F}" presName="sp" presStyleCnt="0"/>
      <dgm:spPr/>
    </dgm:pt>
    <dgm:pt modelId="{40F015E5-E82B-4584-91D0-289FAEED25B5}" type="pres">
      <dgm:prSet presAssocID="{9059A146-20FB-4D20-B0E4-54D9EFE60F7A}" presName="linNode" presStyleCnt="0"/>
      <dgm:spPr/>
    </dgm:pt>
    <dgm:pt modelId="{8FC77E9A-1132-4321-848C-D22D3505278A}" type="pres">
      <dgm:prSet presAssocID="{9059A146-20FB-4D20-B0E4-54D9EFE60F7A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94FE8B29-8580-45FB-890D-9B69825DBA7F}" type="pres">
      <dgm:prSet presAssocID="{10F20236-E1B0-4C31-9B88-A8B08B88695C}" presName="sp" presStyleCnt="0"/>
      <dgm:spPr/>
    </dgm:pt>
    <dgm:pt modelId="{87F59E81-0330-4086-BA84-438DC6F2346F}" type="pres">
      <dgm:prSet presAssocID="{FC266B00-69E0-450F-A8BA-8A84BF63C989}" presName="linNode" presStyleCnt="0"/>
      <dgm:spPr/>
    </dgm:pt>
    <dgm:pt modelId="{8617D453-65D4-48CF-82FF-6EBC7AE1EEC2}" type="pres">
      <dgm:prSet presAssocID="{FC266B00-69E0-450F-A8BA-8A84BF63C989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C75836DC-5243-417C-B28D-653D078F5392}" type="pres">
      <dgm:prSet presAssocID="{B021DD75-D126-4BFE-AB8B-C5A9916C88B5}" presName="sp" presStyleCnt="0"/>
      <dgm:spPr/>
    </dgm:pt>
    <dgm:pt modelId="{B787FE81-DF40-409D-A3B6-5131B6DC3609}" type="pres">
      <dgm:prSet presAssocID="{FD9A3919-EE22-4F46-BC18-013DFC3DA10F}" presName="linNode" presStyleCnt="0"/>
      <dgm:spPr/>
    </dgm:pt>
    <dgm:pt modelId="{A26220FB-081F-4DD5-B0F5-6B0A2090F6B8}" type="pres">
      <dgm:prSet presAssocID="{FD9A3919-EE22-4F46-BC18-013DFC3DA10F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458BFF08-BABF-482E-BA37-EF504254EC70}" srcId="{2B00D4AE-304C-4666-AA41-CC5E9CD28FE3}" destId="{9059A146-20FB-4D20-B0E4-54D9EFE60F7A}" srcOrd="3" destOrd="0" parTransId="{257416EC-2FBA-40DE-80BA-06D9349EBAEC}" sibTransId="{10F20236-E1B0-4C31-9B88-A8B08B88695C}"/>
    <dgm:cxn modelId="{526B871E-ED3E-4317-B03A-B3ABAE66D3F3}" srcId="{2B00D4AE-304C-4666-AA41-CC5E9CD28FE3}" destId="{FD9A3919-EE22-4F46-BC18-013DFC3DA10F}" srcOrd="5" destOrd="0" parTransId="{96F5BB4B-D354-4FF7-AFBF-4CD43474F420}" sibTransId="{64C4AE91-8E28-4F27-8CB1-4C8885182ECA}"/>
    <dgm:cxn modelId="{8637AE28-B2B8-4762-A43E-6CB9AD96DB04}" srcId="{2B00D4AE-304C-4666-AA41-CC5E9CD28FE3}" destId="{6A385D17-812E-4A74-9B0C-7DF4551F8E64}" srcOrd="2" destOrd="0" parTransId="{D58CEE27-EC17-4E0F-AE85-F0548EAAA4B3}" sibTransId="{8749CFA6-3F8A-4204-A4BA-A88AADE46F1F}"/>
    <dgm:cxn modelId="{F0D3225C-7905-4C99-A496-E2C30BF019FC}" srcId="{2B00D4AE-304C-4666-AA41-CC5E9CD28FE3}" destId="{FC266B00-69E0-450F-A8BA-8A84BF63C989}" srcOrd="4" destOrd="0" parTransId="{1AB34266-99EB-4B78-B3A7-1342B1F7AB82}" sibTransId="{B021DD75-D126-4BFE-AB8B-C5A9916C88B5}"/>
    <dgm:cxn modelId="{BC925F4A-9A0B-4B6E-8002-5D1E54C29C31}" srcId="{2B00D4AE-304C-4666-AA41-CC5E9CD28FE3}" destId="{91B982D7-7450-4374-A9F6-F854C6F82685}" srcOrd="0" destOrd="0" parTransId="{38875AF2-4DB1-475C-A1F8-48BA6FD542D5}" sibTransId="{2BAE1C06-A974-49E9-BEC2-043997AF3E3D}"/>
    <dgm:cxn modelId="{497C864B-E68B-4EF9-A0FA-041C6824883E}" type="presOf" srcId="{FD9A3919-EE22-4F46-BC18-013DFC3DA10F}" destId="{A26220FB-081F-4DD5-B0F5-6B0A2090F6B8}" srcOrd="0" destOrd="0" presId="urn:microsoft.com/office/officeart/2005/8/layout/vList5"/>
    <dgm:cxn modelId="{3CD4D37D-86FE-4217-8FD2-C19FACAB12F3}" type="presOf" srcId="{6A385D17-812E-4A74-9B0C-7DF4551F8E64}" destId="{ED75FCBD-0F1D-4AD6-AC86-4EC7F3A2EF94}" srcOrd="0" destOrd="0" presId="urn:microsoft.com/office/officeart/2005/8/layout/vList5"/>
    <dgm:cxn modelId="{C677B18D-86A3-4859-85AF-6AC385C3D95F}" srcId="{2B00D4AE-304C-4666-AA41-CC5E9CD28FE3}" destId="{23EF6447-ECB9-4488-9073-1FBED2C7FAAD}" srcOrd="1" destOrd="0" parTransId="{DBB9CCA4-45D4-47A0-B2BD-468652F80AB0}" sibTransId="{FD9EFEC0-2EFF-4399-A070-FAB8D45BC721}"/>
    <dgm:cxn modelId="{C04B46CC-9D5D-4468-AA09-50A6A252C893}" type="presOf" srcId="{91B982D7-7450-4374-A9F6-F854C6F82685}" destId="{C9693576-AB74-40A4-8F12-A6FCCEA9D5EF}" srcOrd="0" destOrd="0" presId="urn:microsoft.com/office/officeart/2005/8/layout/vList5"/>
    <dgm:cxn modelId="{E06F05D4-0123-4026-A961-D0DBADC25C2E}" type="presOf" srcId="{FC266B00-69E0-450F-A8BA-8A84BF63C989}" destId="{8617D453-65D4-48CF-82FF-6EBC7AE1EEC2}" srcOrd="0" destOrd="0" presId="urn:microsoft.com/office/officeart/2005/8/layout/vList5"/>
    <dgm:cxn modelId="{EB319FD8-B9C6-4AE6-B429-C138F59E7A18}" type="presOf" srcId="{2B00D4AE-304C-4666-AA41-CC5E9CD28FE3}" destId="{EA19ABB3-C216-4469-A605-1CD715C94DDE}" srcOrd="0" destOrd="0" presId="urn:microsoft.com/office/officeart/2005/8/layout/vList5"/>
    <dgm:cxn modelId="{FAB3ECDF-EC4C-4ECD-A88F-B716A2127239}" type="presOf" srcId="{9059A146-20FB-4D20-B0E4-54D9EFE60F7A}" destId="{8FC77E9A-1132-4321-848C-D22D3505278A}" srcOrd="0" destOrd="0" presId="urn:microsoft.com/office/officeart/2005/8/layout/vList5"/>
    <dgm:cxn modelId="{FB98ABEE-5B6B-4DDC-8354-DDBD11C6625D}" type="presOf" srcId="{23EF6447-ECB9-4488-9073-1FBED2C7FAAD}" destId="{BD216C97-B7DC-4BE0-88BA-164814DB0AC8}" srcOrd="0" destOrd="0" presId="urn:microsoft.com/office/officeart/2005/8/layout/vList5"/>
    <dgm:cxn modelId="{5833A8A2-1EF2-480E-A570-200B24E143B6}" type="presParOf" srcId="{EA19ABB3-C216-4469-A605-1CD715C94DDE}" destId="{E4364456-BBD9-44B2-B612-CD52D4EB9240}" srcOrd="0" destOrd="0" presId="urn:microsoft.com/office/officeart/2005/8/layout/vList5"/>
    <dgm:cxn modelId="{6786DFF0-D90D-4B1B-A3C6-A4A778626D9F}" type="presParOf" srcId="{E4364456-BBD9-44B2-B612-CD52D4EB9240}" destId="{C9693576-AB74-40A4-8F12-A6FCCEA9D5EF}" srcOrd="0" destOrd="0" presId="urn:microsoft.com/office/officeart/2005/8/layout/vList5"/>
    <dgm:cxn modelId="{D8FD0258-A80D-446C-A848-AA171AF2AEB8}" type="presParOf" srcId="{EA19ABB3-C216-4469-A605-1CD715C94DDE}" destId="{4AC90FD6-685C-4AB7-A771-F4DA59EFA67E}" srcOrd="1" destOrd="0" presId="urn:microsoft.com/office/officeart/2005/8/layout/vList5"/>
    <dgm:cxn modelId="{1BF2059F-128C-4EDD-8B20-0E3AAB7C97AA}" type="presParOf" srcId="{EA19ABB3-C216-4469-A605-1CD715C94DDE}" destId="{593BFAB8-722C-4B2F-A08B-081D2F517DD4}" srcOrd="2" destOrd="0" presId="urn:microsoft.com/office/officeart/2005/8/layout/vList5"/>
    <dgm:cxn modelId="{5527F02A-0548-4161-B7BC-DA15AD43B99E}" type="presParOf" srcId="{593BFAB8-722C-4B2F-A08B-081D2F517DD4}" destId="{BD216C97-B7DC-4BE0-88BA-164814DB0AC8}" srcOrd="0" destOrd="0" presId="urn:microsoft.com/office/officeart/2005/8/layout/vList5"/>
    <dgm:cxn modelId="{12C37BDC-B700-4E96-A5AD-9D24C4599F20}" type="presParOf" srcId="{EA19ABB3-C216-4469-A605-1CD715C94DDE}" destId="{72F4159E-274D-4ABA-95AB-91F221A9259F}" srcOrd="3" destOrd="0" presId="urn:microsoft.com/office/officeart/2005/8/layout/vList5"/>
    <dgm:cxn modelId="{95A5DA36-A944-4C5E-B52D-0AFCCD4BC0D4}" type="presParOf" srcId="{EA19ABB3-C216-4469-A605-1CD715C94DDE}" destId="{F42D76CA-7A04-46EF-B654-9A6F7F86BC11}" srcOrd="4" destOrd="0" presId="urn:microsoft.com/office/officeart/2005/8/layout/vList5"/>
    <dgm:cxn modelId="{E5AED428-5387-4748-8E7D-3188531B9223}" type="presParOf" srcId="{F42D76CA-7A04-46EF-B654-9A6F7F86BC11}" destId="{ED75FCBD-0F1D-4AD6-AC86-4EC7F3A2EF94}" srcOrd="0" destOrd="0" presId="urn:microsoft.com/office/officeart/2005/8/layout/vList5"/>
    <dgm:cxn modelId="{50E292F3-D3A5-4831-80B8-505B54B35D6F}" type="presParOf" srcId="{EA19ABB3-C216-4469-A605-1CD715C94DDE}" destId="{6408CAC0-DF1C-4BAB-B896-C9DA6E0ED949}" srcOrd="5" destOrd="0" presId="urn:microsoft.com/office/officeart/2005/8/layout/vList5"/>
    <dgm:cxn modelId="{6E5FA8BD-2C67-44D2-9C33-0F7036635890}" type="presParOf" srcId="{EA19ABB3-C216-4469-A605-1CD715C94DDE}" destId="{40F015E5-E82B-4584-91D0-289FAEED25B5}" srcOrd="6" destOrd="0" presId="urn:microsoft.com/office/officeart/2005/8/layout/vList5"/>
    <dgm:cxn modelId="{45FB1913-A61A-4FD0-B0E8-E4257A2AD6B1}" type="presParOf" srcId="{40F015E5-E82B-4584-91D0-289FAEED25B5}" destId="{8FC77E9A-1132-4321-848C-D22D3505278A}" srcOrd="0" destOrd="0" presId="urn:microsoft.com/office/officeart/2005/8/layout/vList5"/>
    <dgm:cxn modelId="{9C58B0EB-0059-4BC3-925B-B3C20E9895A6}" type="presParOf" srcId="{EA19ABB3-C216-4469-A605-1CD715C94DDE}" destId="{94FE8B29-8580-45FB-890D-9B69825DBA7F}" srcOrd="7" destOrd="0" presId="urn:microsoft.com/office/officeart/2005/8/layout/vList5"/>
    <dgm:cxn modelId="{390F60CB-5CEA-45D2-A721-06426A25A5D4}" type="presParOf" srcId="{EA19ABB3-C216-4469-A605-1CD715C94DDE}" destId="{87F59E81-0330-4086-BA84-438DC6F2346F}" srcOrd="8" destOrd="0" presId="urn:microsoft.com/office/officeart/2005/8/layout/vList5"/>
    <dgm:cxn modelId="{7838F4F3-146B-4A15-86C0-B9192EA05707}" type="presParOf" srcId="{87F59E81-0330-4086-BA84-438DC6F2346F}" destId="{8617D453-65D4-48CF-82FF-6EBC7AE1EEC2}" srcOrd="0" destOrd="0" presId="urn:microsoft.com/office/officeart/2005/8/layout/vList5"/>
    <dgm:cxn modelId="{141AD2D1-8D35-4FBA-AFBB-6CEAE0309AE6}" type="presParOf" srcId="{EA19ABB3-C216-4469-A605-1CD715C94DDE}" destId="{C75836DC-5243-417C-B28D-653D078F5392}" srcOrd="9" destOrd="0" presId="urn:microsoft.com/office/officeart/2005/8/layout/vList5"/>
    <dgm:cxn modelId="{811E9408-7F4D-47C5-9AC7-BFE702EF1A08}" type="presParOf" srcId="{EA19ABB3-C216-4469-A605-1CD715C94DDE}" destId="{B787FE81-DF40-409D-A3B6-5131B6DC3609}" srcOrd="10" destOrd="0" presId="urn:microsoft.com/office/officeart/2005/8/layout/vList5"/>
    <dgm:cxn modelId="{0CB29558-8D41-41D8-83EF-71837D888BE6}" type="presParOf" srcId="{B787FE81-DF40-409D-A3B6-5131B6DC3609}" destId="{A26220FB-081F-4DD5-B0F5-6B0A2090F6B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BE5C16-4C1C-4893-938B-1F3ECD0743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A205F75-02C2-417E-A4CD-31B6DC673855}">
      <dgm:prSet custT="1"/>
      <dgm:spPr/>
      <dgm:t>
        <a:bodyPr/>
        <a:lstStyle/>
        <a:p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1,208 catch basins disconnected</a:t>
          </a:r>
        </a:p>
      </dgm:t>
    </dgm:pt>
    <dgm:pt modelId="{0C0DEF28-B50A-4D6E-BBEF-ED078E74E874}" type="parTrans" cxnId="{4A32761B-D4EC-48DA-BF2A-31CFB8EB6FA4}">
      <dgm:prSet/>
      <dgm:spPr/>
      <dgm:t>
        <a:bodyPr/>
        <a:lstStyle/>
        <a:p>
          <a:endParaRPr lang="en-US"/>
        </a:p>
      </dgm:t>
    </dgm:pt>
    <dgm:pt modelId="{6C9CEA81-0B21-4C4D-B498-52062A5BD8AC}" type="sibTrans" cxnId="{4A32761B-D4EC-48DA-BF2A-31CFB8EB6FA4}">
      <dgm:prSet/>
      <dgm:spPr/>
      <dgm:t>
        <a:bodyPr/>
        <a:lstStyle/>
        <a:p>
          <a:endParaRPr lang="en-US"/>
        </a:p>
      </dgm:t>
    </dgm:pt>
    <dgm:pt modelId="{DA26685A-5E45-42A5-A4EC-44214F3D02F2}">
      <dgm:prSet custT="1"/>
      <dgm:spPr/>
      <dgm:t>
        <a:bodyPr/>
        <a:lstStyle/>
        <a:p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49 miles of new or replaced storm drains installed</a:t>
          </a:r>
        </a:p>
      </dgm:t>
    </dgm:pt>
    <dgm:pt modelId="{B0100DE1-8148-4212-AB7F-1E9682BA9F53}" type="parTrans" cxnId="{82DF01BC-65E0-4CAA-B801-42053EABF3A7}">
      <dgm:prSet/>
      <dgm:spPr/>
      <dgm:t>
        <a:bodyPr/>
        <a:lstStyle/>
        <a:p>
          <a:endParaRPr lang="en-US"/>
        </a:p>
      </dgm:t>
    </dgm:pt>
    <dgm:pt modelId="{4A25E462-8B21-49C4-B0A8-C3A3ACFC0C37}" type="sibTrans" cxnId="{82DF01BC-65E0-4CAA-B801-42053EABF3A7}">
      <dgm:prSet/>
      <dgm:spPr/>
      <dgm:t>
        <a:bodyPr/>
        <a:lstStyle/>
        <a:p>
          <a:endParaRPr lang="en-US"/>
        </a:p>
      </dgm:t>
    </dgm:pt>
    <dgm:pt modelId="{44CFA701-A5FD-48BA-8F52-26C4939B325B}">
      <dgm:prSet custT="1"/>
      <dgm:spPr/>
      <dgm:t>
        <a:bodyPr/>
        <a:lstStyle/>
        <a:p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24,994 manholes rehabilitated/sealed</a:t>
          </a:r>
        </a:p>
      </dgm:t>
    </dgm:pt>
    <dgm:pt modelId="{3DAFF54F-E730-4B2E-9AC6-A749F8352323}" type="parTrans" cxnId="{F1086A4B-2A73-4D0F-8B81-F01A2951B367}">
      <dgm:prSet/>
      <dgm:spPr/>
      <dgm:t>
        <a:bodyPr/>
        <a:lstStyle/>
        <a:p>
          <a:endParaRPr lang="en-US"/>
        </a:p>
      </dgm:t>
    </dgm:pt>
    <dgm:pt modelId="{C28169B2-58CF-4650-88E5-2C05BD7DCAC6}" type="sibTrans" cxnId="{F1086A4B-2A73-4D0F-8B81-F01A2951B367}">
      <dgm:prSet/>
      <dgm:spPr/>
      <dgm:t>
        <a:bodyPr/>
        <a:lstStyle/>
        <a:p>
          <a:endParaRPr lang="en-US"/>
        </a:p>
      </dgm:t>
    </dgm:pt>
    <dgm:pt modelId="{32618DFB-89EB-490D-B58A-727F0B2146D5}">
      <dgm:prSet custT="1"/>
      <dgm:spPr/>
      <dgm:t>
        <a:bodyPr/>
        <a:lstStyle/>
        <a:p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4,126 manhole covers replaced or inflow seals installed</a:t>
          </a:r>
        </a:p>
      </dgm:t>
    </dgm:pt>
    <dgm:pt modelId="{973EDD74-32B0-4334-804E-47658BB1B9B2}" type="parTrans" cxnId="{D90B2F5A-078F-4646-B9D5-D90A616E8827}">
      <dgm:prSet/>
      <dgm:spPr/>
      <dgm:t>
        <a:bodyPr/>
        <a:lstStyle/>
        <a:p>
          <a:endParaRPr lang="en-US"/>
        </a:p>
      </dgm:t>
    </dgm:pt>
    <dgm:pt modelId="{AC0ED651-63C4-40D2-8EFB-8D9C0E8012EF}" type="sibTrans" cxnId="{D90B2F5A-078F-4646-B9D5-D90A616E8827}">
      <dgm:prSet/>
      <dgm:spPr/>
      <dgm:t>
        <a:bodyPr/>
        <a:lstStyle/>
        <a:p>
          <a:endParaRPr lang="en-US"/>
        </a:p>
      </dgm:t>
    </dgm:pt>
    <dgm:pt modelId="{C68107F6-7F04-4123-B476-4D1D7789D2EA}">
      <dgm:prSet custT="1"/>
      <dgm:spPr/>
      <dgm:t>
        <a:bodyPr/>
        <a:lstStyle/>
        <a:p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551 sump pumps redirected</a:t>
          </a:r>
        </a:p>
      </dgm:t>
    </dgm:pt>
    <dgm:pt modelId="{13FF802A-AC8D-41C8-BC05-C0C3F18AEA77}" type="parTrans" cxnId="{D2DC26E5-5853-4FE9-A499-4594AE493ED7}">
      <dgm:prSet/>
      <dgm:spPr/>
      <dgm:t>
        <a:bodyPr/>
        <a:lstStyle/>
        <a:p>
          <a:endParaRPr lang="en-US"/>
        </a:p>
      </dgm:t>
    </dgm:pt>
    <dgm:pt modelId="{0004A4BE-5FFE-4901-BED7-08E70078C34F}" type="sibTrans" cxnId="{D2DC26E5-5853-4FE9-A499-4594AE493ED7}">
      <dgm:prSet/>
      <dgm:spPr/>
      <dgm:t>
        <a:bodyPr/>
        <a:lstStyle/>
        <a:p>
          <a:endParaRPr lang="en-US"/>
        </a:p>
      </dgm:t>
    </dgm:pt>
    <dgm:pt modelId="{051C4310-377F-47B1-B858-BC43C363D62E}">
      <dgm:prSet custT="1"/>
      <dgm:spPr/>
      <dgm:t>
        <a:bodyPr/>
        <a:lstStyle/>
        <a:p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5,839 downspouts/area drains disconnected</a:t>
          </a:r>
        </a:p>
      </dgm:t>
    </dgm:pt>
    <dgm:pt modelId="{3239E7DC-2B9F-4136-869A-A2C6BE25483A}" type="sibTrans" cxnId="{BADDDDF8-D2AE-4172-AD7E-2F987949CC41}">
      <dgm:prSet/>
      <dgm:spPr/>
      <dgm:t>
        <a:bodyPr/>
        <a:lstStyle/>
        <a:p>
          <a:endParaRPr lang="en-US"/>
        </a:p>
      </dgm:t>
    </dgm:pt>
    <dgm:pt modelId="{DF4798DA-1C12-40C8-8C2E-D6CDDE490406}" type="parTrans" cxnId="{BADDDDF8-D2AE-4172-AD7E-2F987949CC41}">
      <dgm:prSet/>
      <dgm:spPr/>
      <dgm:t>
        <a:bodyPr/>
        <a:lstStyle/>
        <a:p>
          <a:endParaRPr lang="en-US"/>
        </a:p>
      </dgm:t>
    </dgm:pt>
    <dgm:pt modelId="{9F236CC9-77A0-4491-B1FC-386AC06BED63}" type="pres">
      <dgm:prSet presAssocID="{72BE5C16-4C1C-4893-938B-1F3ECD0743DF}" presName="Name0" presStyleCnt="0">
        <dgm:presLayoutVars>
          <dgm:dir/>
          <dgm:animLvl val="lvl"/>
          <dgm:resizeHandles val="exact"/>
        </dgm:presLayoutVars>
      </dgm:prSet>
      <dgm:spPr/>
    </dgm:pt>
    <dgm:pt modelId="{448BB4D3-5BC8-4C88-8E3B-366C2F6A07A8}" type="pres">
      <dgm:prSet presAssocID="{EA205F75-02C2-417E-A4CD-31B6DC673855}" presName="linNode" presStyleCnt="0"/>
      <dgm:spPr/>
    </dgm:pt>
    <dgm:pt modelId="{DEB6AE4E-EBD2-4380-838D-4DDCF91F0BD5}" type="pres">
      <dgm:prSet presAssocID="{EA205F75-02C2-417E-A4CD-31B6DC673855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38872236-0564-4CEB-9B45-A333CD8FA070}" type="pres">
      <dgm:prSet presAssocID="{6C9CEA81-0B21-4C4D-B498-52062A5BD8AC}" presName="sp" presStyleCnt="0"/>
      <dgm:spPr/>
    </dgm:pt>
    <dgm:pt modelId="{23DC528B-B2C3-4236-B285-00CB5AA28122}" type="pres">
      <dgm:prSet presAssocID="{DA26685A-5E45-42A5-A4EC-44214F3D02F2}" presName="linNode" presStyleCnt="0"/>
      <dgm:spPr/>
    </dgm:pt>
    <dgm:pt modelId="{70D3C50F-13D6-4F76-B878-75526CE135AF}" type="pres">
      <dgm:prSet presAssocID="{DA26685A-5E45-42A5-A4EC-44214F3D02F2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A58CECD8-DB02-4F91-81CC-F5EA3F92FEB0}" type="pres">
      <dgm:prSet presAssocID="{4A25E462-8B21-49C4-B0A8-C3A3ACFC0C37}" presName="sp" presStyleCnt="0"/>
      <dgm:spPr/>
    </dgm:pt>
    <dgm:pt modelId="{5A2A5D9B-4E67-4253-A14C-31C13F4B8834}" type="pres">
      <dgm:prSet presAssocID="{44CFA701-A5FD-48BA-8F52-26C4939B325B}" presName="linNode" presStyleCnt="0"/>
      <dgm:spPr/>
    </dgm:pt>
    <dgm:pt modelId="{FBD6BF69-A3D1-4402-BD60-82904EB7F2AF}" type="pres">
      <dgm:prSet presAssocID="{44CFA701-A5FD-48BA-8F52-26C4939B325B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C11C32FF-4F2B-47D5-84AC-D8D6D753FF1B}" type="pres">
      <dgm:prSet presAssocID="{C28169B2-58CF-4650-88E5-2C05BD7DCAC6}" presName="sp" presStyleCnt="0"/>
      <dgm:spPr/>
    </dgm:pt>
    <dgm:pt modelId="{8ACE60A6-101D-4B6D-A0EF-A35D134BD852}" type="pres">
      <dgm:prSet presAssocID="{32618DFB-89EB-490D-B58A-727F0B2146D5}" presName="linNode" presStyleCnt="0"/>
      <dgm:spPr/>
    </dgm:pt>
    <dgm:pt modelId="{F253745F-2BD8-4340-A545-F7CE41EB2958}" type="pres">
      <dgm:prSet presAssocID="{32618DFB-89EB-490D-B58A-727F0B2146D5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EBA01880-4A75-4001-8A75-9BB7BFAD8156}" type="pres">
      <dgm:prSet presAssocID="{AC0ED651-63C4-40D2-8EFB-8D9C0E8012EF}" presName="sp" presStyleCnt="0"/>
      <dgm:spPr/>
    </dgm:pt>
    <dgm:pt modelId="{F9E756B4-82CF-4A96-B219-DCB029A8FAA7}" type="pres">
      <dgm:prSet presAssocID="{C68107F6-7F04-4123-B476-4D1D7789D2EA}" presName="linNode" presStyleCnt="0"/>
      <dgm:spPr/>
    </dgm:pt>
    <dgm:pt modelId="{05F50128-BB4B-4023-8253-B7D96501F7B2}" type="pres">
      <dgm:prSet presAssocID="{C68107F6-7F04-4123-B476-4D1D7789D2EA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DCF5B984-F46E-4C31-A9E5-E879CD5E93EB}" type="pres">
      <dgm:prSet presAssocID="{0004A4BE-5FFE-4901-BED7-08E70078C34F}" presName="sp" presStyleCnt="0"/>
      <dgm:spPr/>
    </dgm:pt>
    <dgm:pt modelId="{714ADB68-3FAE-45CF-BE83-C685FD2C6D32}" type="pres">
      <dgm:prSet presAssocID="{051C4310-377F-47B1-B858-BC43C363D62E}" presName="linNode" presStyleCnt="0"/>
      <dgm:spPr/>
    </dgm:pt>
    <dgm:pt modelId="{BE929F10-B2F4-4B51-990F-44FA59A6E065}" type="pres">
      <dgm:prSet presAssocID="{051C4310-377F-47B1-B858-BC43C363D62E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9E5BC903-D068-45E6-9CB0-39C801B9BDBF}" type="presOf" srcId="{44CFA701-A5FD-48BA-8F52-26C4939B325B}" destId="{FBD6BF69-A3D1-4402-BD60-82904EB7F2AF}" srcOrd="0" destOrd="0" presId="urn:microsoft.com/office/officeart/2005/8/layout/vList5"/>
    <dgm:cxn modelId="{4A32761B-D4EC-48DA-BF2A-31CFB8EB6FA4}" srcId="{72BE5C16-4C1C-4893-938B-1F3ECD0743DF}" destId="{EA205F75-02C2-417E-A4CD-31B6DC673855}" srcOrd="0" destOrd="0" parTransId="{0C0DEF28-B50A-4D6E-BBEF-ED078E74E874}" sibTransId="{6C9CEA81-0B21-4C4D-B498-52062A5BD8AC}"/>
    <dgm:cxn modelId="{16345821-8F65-4235-8020-DF066B8CB98F}" type="presOf" srcId="{C68107F6-7F04-4123-B476-4D1D7789D2EA}" destId="{05F50128-BB4B-4023-8253-B7D96501F7B2}" srcOrd="0" destOrd="0" presId="urn:microsoft.com/office/officeart/2005/8/layout/vList5"/>
    <dgm:cxn modelId="{3798F63F-80CC-40FA-8798-2D6475C8D238}" type="presOf" srcId="{DA26685A-5E45-42A5-A4EC-44214F3D02F2}" destId="{70D3C50F-13D6-4F76-B878-75526CE135AF}" srcOrd="0" destOrd="0" presId="urn:microsoft.com/office/officeart/2005/8/layout/vList5"/>
    <dgm:cxn modelId="{F1086A4B-2A73-4D0F-8B81-F01A2951B367}" srcId="{72BE5C16-4C1C-4893-938B-1F3ECD0743DF}" destId="{44CFA701-A5FD-48BA-8F52-26C4939B325B}" srcOrd="2" destOrd="0" parTransId="{3DAFF54F-E730-4B2E-9AC6-A749F8352323}" sibTransId="{C28169B2-58CF-4650-88E5-2C05BD7DCAC6}"/>
    <dgm:cxn modelId="{2F0D4153-380C-4169-AFF5-16ADF9A9F6FC}" type="presOf" srcId="{051C4310-377F-47B1-B858-BC43C363D62E}" destId="{BE929F10-B2F4-4B51-990F-44FA59A6E065}" srcOrd="0" destOrd="0" presId="urn:microsoft.com/office/officeart/2005/8/layout/vList5"/>
    <dgm:cxn modelId="{D90B2F5A-078F-4646-B9D5-D90A616E8827}" srcId="{72BE5C16-4C1C-4893-938B-1F3ECD0743DF}" destId="{32618DFB-89EB-490D-B58A-727F0B2146D5}" srcOrd="3" destOrd="0" parTransId="{973EDD74-32B0-4334-804E-47658BB1B9B2}" sibTransId="{AC0ED651-63C4-40D2-8EFB-8D9C0E8012EF}"/>
    <dgm:cxn modelId="{2C86EFAD-897C-47E9-8A77-26E1A5A896FB}" type="presOf" srcId="{32618DFB-89EB-490D-B58A-727F0B2146D5}" destId="{F253745F-2BD8-4340-A545-F7CE41EB2958}" srcOrd="0" destOrd="0" presId="urn:microsoft.com/office/officeart/2005/8/layout/vList5"/>
    <dgm:cxn modelId="{82DF01BC-65E0-4CAA-B801-42053EABF3A7}" srcId="{72BE5C16-4C1C-4893-938B-1F3ECD0743DF}" destId="{DA26685A-5E45-42A5-A4EC-44214F3D02F2}" srcOrd="1" destOrd="0" parTransId="{B0100DE1-8148-4212-AB7F-1E9682BA9F53}" sibTransId="{4A25E462-8B21-49C4-B0A8-C3A3ACFC0C37}"/>
    <dgm:cxn modelId="{9E38F9CD-8EDB-467C-B814-47636E1F7525}" type="presOf" srcId="{72BE5C16-4C1C-4893-938B-1F3ECD0743DF}" destId="{9F236CC9-77A0-4491-B1FC-386AC06BED63}" srcOrd="0" destOrd="0" presId="urn:microsoft.com/office/officeart/2005/8/layout/vList5"/>
    <dgm:cxn modelId="{D2DC26E5-5853-4FE9-A499-4594AE493ED7}" srcId="{72BE5C16-4C1C-4893-938B-1F3ECD0743DF}" destId="{C68107F6-7F04-4123-B476-4D1D7789D2EA}" srcOrd="4" destOrd="0" parTransId="{13FF802A-AC8D-41C8-BC05-C0C3F18AEA77}" sibTransId="{0004A4BE-5FFE-4901-BED7-08E70078C34F}"/>
    <dgm:cxn modelId="{A55E8EF6-06E6-439D-A7F3-6A21656E4DE3}" type="presOf" srcId="{EA205F75-02C2-417E-A4CD-31B6DC673855}" destId="{DEB6AE4E-EBD2-4380-838D-4DDCF91F0BD5}" srcOrd="0" destOrd="0" presId="urn:microsoft.com/office/officeart/2005/8/layout/vList5"/>
    <dgm:cxn modelId="{BADDDDF8-D2AE-4172-AD7E-2F987949CC41}" srcId="{72BE5C16-4C1C-4893-938B-1F3ECD0743DF}" destId="{051C4310-377F-47B1-B858-BC43C363D62E}" srcOrd="5" destOrd="0" parTransId="{DF4798DA-1C12-40C8-8C2E-D6CDDE490406}" sibTransId="{3239E7DC-2B9F-4136-869A-A2C6BE25483A}"/>
    <dgm:cxn modelId="{E00584A1-62EB-4A77-B216-70AFFB801239}" type="presParOf" srcId="{9F236CC9-77A0-4491-B1FC-386AC06BED63}" destId="{448BB4D3-5BC8-4C88-8E3B-366C2F6A07A8}" srcOrd="0" destOrd="0" presId="urn:microsoft.com/office/officeart/2005/8/layout/vList5"/>
    <dgm:cxn modelId="{773F1B82-90BF-415C-84E1-1B4A232FA342}" type="presParOf" srcId="{448BB4D3-5BC8-4C88-8E3B-366C2F6A07A8}" destId="{DEB6AE4E-EBD2-4380-838D-4DDCF91F0BD5}" srcOrd="0" destOrd="0" presId="urn:microsoft.com/office/officeart/2005/8/layout/vList5"/>
    <dgm:cxn modelId="{45B67589-2396-4DA9-8BDE-70967D7A59E3}" type="presParOf" srcId="{9F236CC9-77A0-4491-B1FC-386AC06BED63}" destId="{38872236-0564-4CEB-9B45-A333CD8FA070}" srcOrd="1" destOrd="0" presId="urn:microsoft.com/office/officeart/2005/8/layout/vList5"/>
    <dgm:cxn modelId="{F21CD784-5C5D-44AD-9869-EF3B9AD588BE}" type="presParOf" srcId="{9F236CC9-77A0-4491-B1FC-386AC06BED63}" destId="{23DC528B-B2C3-4236-B285-00CB5AA28122}" srcOrd="2" destOrd="0" presId="urn:microsoft.com/office/officeart/2005/8/layout/vList5"/>
    <dgm:cxn modelId="{200DA8D2-C672-4C0B-BED9-9992125180D3}" type="presParOf" srcId="{23DC528B-B2C3-4236-B285-00CB5AA28122}" destId="{70D3C50F-13D6-4F76-B878-75526CE135AF}" srcOrd="0" destOrd="0" presId="urn:microsoft.com/office/officeart/2005/8/layout/vList5"/>
    <dgm:cxn modelId="{71C3181F-85F1-494F-9D91-C579041F1496}" type="presParOf" srcId="{9F236CC9-77A0-4491-B1FC-386AC06BED63}" destId="{A58CECD8-DB02-4F91-81CC-F5EA3F92FEB0}" srcOrd="3" destOrd="0" presId="urn:microsoft.com/office/officeart/2005/8/layout/vList5"/>
    <dgm:cxn modelId="{B208BF5A-1C60-4A18-859A-545937CB3D84}" type="presParOf" srcId="{9F236CC9-77A0-4491-B1FC-386AC06BED63}" destId="{5A2A5D9B-4E67-4253-A14C-31C13F4B8834}" srcOrd="4" destOrd="0" presId="urn:microsoft.com/office/officeart/2005/8/layout/vList5"/>
    <dgm:cxn modelId="{19148D85-B403-4A5B-8EBC-287455EA8E8C}" type="presParOf" srcId="{5A2A5D9B-4E67-4253-A14C-31C13F4B8834}" destId="{FBD6BF69-A3D1-4402-BD60-82904EB7F2AF}" srcOrd="0" destOrd="0" presId="urn:microsoft.com/office/officeart/2005/8/layout/vList5"/>
    <dgm:cxn modelId="{F1140AD4-E3D7-484A-AF2D-F5236AB8C55E}" type="presParOf" srcId="{9F236CC9-77A0-4491-B1FC-386AC06BED63}" destId="{C11C32FF-4F2B-47D5-84AC-D8D6D753FF1B}" srcOrd="5" destOrd="0" presId="urn:microsoft.com/office/officeart/2005/8/layout/vList5"/>
    <dgm:cxn modelId="{053B5F2D-AA98-41F7-B1BA-69487EDEDA65}" type="presParOf" srcId="{9F236CC9-77A0-4491-B1FC-386AC06BED63}" destId="{8ACE60A6-101D-4B6D-A0EF-A35D134BD852}" srcOrd="6" destOrd="0" presId="urn:microsoft.com/office/officeart/2005/8/layout/vList5"/>
    <dgm:cxn modelId="{01C9159C-DAD9-409F-9E9B-29A356F83826}" type="presParOf" srcId="{8ACE60A6-101D-4B6D-A0EF-A35D134BD852}" destId="{F253745F-2BD8-4340-A545-F7CE41EB2958}" srcOrd="0" destOrd="0" presId="urn:microsoft.com/office/officeart/2005/8/layout/vList5"/>
    <dgm:cxn modelId="{97405D1B-0EAF-4053-B793-388024FB23F7}" type="presParOf" srcId="{9F236CC9-77A0-4491-B1FC-386AC06BED63}" destId="{EBA01880-4A75-4001-8A75-9BB7BFAD8156}" srcOrd="7" destOrd="0" presId="urn:microsoft.com/office/officeart/2005/8/layout/vList5"/>
    <dgm:cxn modelId="{4D765CE8-8A4E-4BC0-8E13-DE079D308EBA}" type="presParOf" srcId="{9F236CC9-77A0-4491-B1FC-386AC06BED63}" destId="{F9E756B4-82CF-4A96-B219-DCB029A8FAA7}" srcOrd="8" destOrd="0" presId="urn:microsoft.com/office/officeart/2005/8/layout/vList5"/>
    <dgm:cxn modelId="{9B01BFCA-BC75-4182-A084-D3A18B4DD22D}" type="presParOf" srcId="{F9E756B4-82CF-4A96-B219-DCB029A8FAA7}" destId="{05F50128-BB4B-4023-8253-B7D96501F7B2}" srcOrd="0" destOrd="0" presId="urn:microsoft.com/office/officeart/2005/8/layout/vList5"/>
    <dgm:cxn modelId="{551CD9B1-3C1A-4831-B9CD-3F65F171EC44}" type="presParOf" srcId="{9F236CC9-77A0-4491-B1FC-386AC06BED63}" destId="{DCF5B984-F46E-4C31-A9E5-E879CD5E93EB}" srcOrd="9" destOrd="0" presId="urn:microsoft.com/office/officeart/2005/8/layout/vList5"/>
    <dgm:cxn modelId="{0AEDBC75-32CF-4121-8653-F523F9F2167B}" type="presParOf" srcId="{9F236CC9-77A0-4491-B1FC-386AC06BED63}" destId="{714ADB68-3FAE-45CF-BE83-C685FD2C6D32}" srcOrd="10" destOrd="0" presId="urn:microsoft.com/office/officeart/2005/8/layout/vList5"/>
    <dgm:cxn modelId="{5D3F3595-65F8-4053-811C-4B3480B1FC18}" type="presParOf" srcId="{714ADB68-3FAE-45CF-BE83-C685FD2C6D32}" destId="{BE929F10-B2F4-4B51-990F-44FA59A6E06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DF319C-DD7B-485B-85C7-801D38FD45E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3014FF-9902-4209-B50D-E18F24034723}">
      <dgm:prSet custT="1"/>
      <dgm:spPr/>
      <dgm:t>
        <a:bodyPr/>
        <a:lstStyle/>
        <a:p>
          <a:r>
            <a: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Total Approved</a:t>
          </a:r>
        </a:p>
      </dgm:t>
    </dgm:pt>
    <dgm:pt modelId="{A21BC8BC-FAAA-4281-A68B-C7535AF73953}" type="parTrans" cxnId="{BBC17912-73C7-4B01-9C59-7B54BD19623A}">
      <dgm:prSet/>
      <dgm:spPr/>
      <dgm:t>
        <a:bodyPr/>
        <a:lstStyle/>
        <a:p>
          <a:endParaRPr lang="en-US"/>
        </a:p>
      </dgm:t>
    </dgm:pt>
    <dgm:pt modelId="{707C583D-3A60-4186-883E-A55B8F094EF9}" type="sibTrans" cxnId="{BBC17912-73C7-4B01-9C59-7B54BD19623A}">
      <dgm:prSet/>
      <dgm:spPr/>
      <dgm:t>
        <a:bodyPr/>
        <a:lstStyle/>
        <a:p>
          <a:endParaRPr lang="en-US"/>
        </a:p>
      </dgm:t>
    </dgm:pt>
    <dgm:pt modelId="{30759F59-FD41-4237-A23B-992FCA3EF38A}">
      <dgm:prSet custT="1"/>
      <dgm:spPr/>
      <dgm:t>
        <a:bodyPr/>
        <a:lstStyle/>
        <a:p>
          <a:r>
            <a:rPr lang="en-US" sz="2000" b="0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$30 Million Pilot Program</a:t>
          </a:r>
        </a:p>
      </dgm:t>
    </dgm:pt>
    <dgm:pt modelId="{7586F2A2-5AE9-460B-9017-5A29CF18A7EC}" type="parTrans" cxnId="{AEC08ED7-AC48-408C-AAC2-832CA8F7C99C}">
      <dgm:prSet/>
      <dgm:spPr/>
      <dgm:t>
        <a:bodyPr/>
        <a:lstStyle/>
        <a:p>
          <a:endParaRPr lang="en-US"/>
        </a:p>
      </dgm:t>
    </dgm:pt>
    <dgm:pt modelId="{4796969B-280B-49C5-9F87-B11B1FA7B503}" type="sibTrans" cxnId="{AEC08ED7-AC48-408C-AAC2-832CA8F7C99C}">
      <dgm:prSet/>
      <dgm:spPr/>
      <dgm:t>
        <a:bodyPr/>
        <a:lstStyle/>
        <a:p>
          <a:endParaRPr lang="en-US"/>
        </a:p>
      </dgm:t>
    </dgm:pt>
    <dgm:pt modelId="{D1C772D2-1FE2-48CD-94A8-52E82F2B8B4B}">
      <dgm:prSet custT="1"/>
      <dgm:spPr/>
      <dgm:t>
        <a:bodyPr/>
        <a:lstStyle/>
        <a:p>
          <a:r>
            <a:rPr lang="en-US" sz="2000" b="0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$1.026 Billion interest-free loans in four (4) Phases  </a:t>
          </a:r>
        </a:p>
      </dgm:t>
    </dgm:pt>
    <dgm:pt modelId="{05405DAF-AB78-4D4E-90E2-6973370DFEFD}" type="parTrans" cxnId="{C971B28E-8115-4153-8CBE-CD12C11BCAA9}">
      <dgm:prSet/>
      <dgm:spPr/>
      <dgm:t>
        <a:bodyPr/>
        <a:lstStyle/>
        <a:p>
          <a:endParaRPr lang="en-US"/>
        </a:p>
      </dgm:t>
    </dgm:pt>
    <dgm:pt modelId="{4145ED35-56A7-4E5A-81AA-369A8F1E5DC6}" type="sibTrans" cxnId="{C971B28E-8115-4153-8CBE-CD12C11BCAA9}">
      <dgm:prSet/>
      <dgm:spPr/>
      <dgm:t>
        <a:bodyPr/>
        <a:lstStyle/>
        <a:p>
          <a:endParaRPr lang="en-US"/>
        </a:p>
      </dgm:t>
    </dgm:pt>
    <dgm:pt modelId="{F6A04212-6A50-4EE9-96FD-E316AA457817}">
      <dgm:prSet custT="1"/>
      <dgm:spPr/>
      <dgm:t>
        <a:bodyPr/>
        <a:lstStyle/>
        <a:p>
          <a:r>
            <a:rPr kumimoji="0" lang="en-US" sz="2400" b="1" i="0" u="none" strike="noStrike" kern="1200" cap="none" spc="0" normalizeH="0" baseline="0" dirty="0">
              <a:ln/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Total Distributed</a:t>
          </a:r>
        </a:p>
      </dgm:t>
    </dgm:pt>
    <dgm:pt modelId="{F9F57C2B-4E60-464C-A3E2-A88C7FDAEC10}" type="parTrans" cxnId="{75962089-CD9F-40AC-B048-EDADC9BEBEC1}">
      <dgm:prSet/>
      <dgm:spPr/>
      <dgm:t>
        <a:bodyPr/>
        <a:lstStyle/>
        <a:p>
          <a:endParaRPr lang="en-US"/>
        </a:p>
      </dgm:t>
    </dgm:pt>
    <dgm:pt modelId="{679A8F10-0592-46BB-A41A-DF0071290C4A}" type="sibTrans" cxnId="{75962089-CD9F-40AC-B048-EDADC9BEBEC1}">
      <dgm:prSet/>
      <dgm:spPr/>
      <dgm:t>
        <a:bodyPr/>
        <a:lstStyle/>
        <a:p>
          <a:endParaRPr lang="en-US"/>
        </a:p>
      </dgm:t>
    </dgm:pt>
    <dgm:pt modelId="{A0B01974-F2DA-428F-9219-2F01ABFC1A8E}">
      <dgm:prSet custT="1"/>
      <dgm:spPr/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$670 million in LWSAP</a:t>
          </a:r>
        </a:p>
      </dgm:t>
    </dgm:pt>
    <dgm:pt modelId="{622E1045-814C-48A7-BB6B-0C2DEB6AD205}" type="parTrans" cxnId="{141E52E9-83CC-460B-894F-2A9DFF923900}">
      <dgm:prSet/>
      <dgm:spPr/>
      <dgm:t>
        <a:bodyPr/>
        <a:lstStyle/>
        <a:p>
          <a:endParaRPr lang="en-US"/>
        </a:p>
      </dgm:t>
    </dgm:pt>
    <dgm:pt modelId="{A25698AB-88FA-4187-AEB8-62A20AF7FC67}" type="sibTrans" cxnId="{141E52E9-83CC-460B-894F-2A9DFF923900}">
      <dgm:prSet/>
      <dgm:spPr/>
      <dgm:t>
        <a:bodyPr/>
        <a:lstStyle/>
        <a:p>
          <a:endParaRPr lang="en-US"/>
        </a:p>
      </dgm:t>
    </dgm:pt>
    <dgm:pt modelId="{ABE76D50-46CB-45D7-9D81-47B315E6D213}">
      <dgm:prSet custT="1"/>
      <dgm:spPr/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695 local projects funded </a:t>
          </a:r>
        </a:p>
      </dgm:t>
    </dgm:pt>
    <dgm:pt modelId="{0DEC00CE-C188-43EF-A59B-5767FD0BFA03}" type="parTrans" cxnId="{512F6B36-CE95-43A3-B7DF-080E86FDCD35}">
      <dgm:prSet/>
      <dgm:spPr/>
      <dgm:t>
        <a:bodyPr/>
        <a:lstStyle/>
        <a:p>
          <a:endParaRPr lang="en-US"/>
        </a:p>
      </dgm:t>
    </dgm:pt>
    <dgm:pt modelId="{0483FE45-F2D0-47EE-A5E7-3409FA11EE21}" type="sibTrans" cxnId="{512F6B36-CE95-43A3-B7DF-080E86FDCD35}">
      <dgm:prSet/>
      <dgm:spPr/>
      <dgm:t>
        <a:bodyPr/>
        <a:lstStyle/>
        <a:p>
          <a:endParaRPr lang="en-US"/>
        </a:p>
      </dgm:t>
    </dgm:pt>
    <dgm:pt modelId="{B3318547-3AFD-44D6-8DDE-26DB557B0333}">
      <dgm:prSet custT="1"/>
      <dgm:spPr/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$36.4M distributed to 20 communities in FY26</a:t>
          </a:r>
        </a:p>
      </dgm:t>
    </dgm:pt>
    <dgm:pt modelId="{17090278-BE2C-43EB-9A3D-3CD54548B77B}" type="parTrans" cxnId="{095ACBBB-A340-47EA-9497-6ED546FC41D5}">
      <dgm:prSet/>
      <dgm:spPr/>
      <dgm:t>
        <a:bodyPr/>
        <a:lstStyle/>
        <a:p>
          <a:endParaRPr lang="en-US"/>
        </a:p>
      </dgm:t>
    </dgm:pt>
    <dgm:pt modelId="{29186F94-D8C3-449C-92D6-1FA4075B303E}" type="sibTrans" cxnId="{095ACBBB-A340-47EA-9497-6ED546FC41D5}">
      <dgm:prSet/>
      <dgm:spPr/>
      <dgm:t>
        <a:bodyPr/>
        <a:lstStyle/>
        <a:p>
          <a:endParaRPr lang="en-US"/>
        </a:p>
      </dgm:t>
    </dgm:pt>
    <dgm:pt modelId="{6393D3C4-CFA3-42CE-BEDB-9A24B79EA87A}">
      <dgm:prSet custT="1"/>
      <dgm:spPr/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45 out of 48 communities have participated</a:t>
          </a:r>
        </a:p>
      </dgm:t>
    </dgm:pt>
    <dgm:pt modelId="{839A47C7-287C-41EE-B2B6-39F418401A49}" type="parTrans" cxnId="{7842A7EC-1293-48CF-9A18-842F6D86826B}">
      <dgm:prSet/>
      <dgm:spPr/>
      <dgm:t>
        <a:bodyPr/>
        <a:lstStyle/>
        <a:p>
          <a:endParaRPr lang="en-US"/>
        </a:p>
      </dgm:t>
    </dgm:pt>
    <dgm:pt modelId="{21C5D54A-7DCB-40A5-A272-25B45C75E1C9}" type="sibTrans" cxnId="{7842A7EC-1293-48CF-9A18-842F6D86826B}">
      <dgm:prSet/>
      <dgm:spPr/>
      <dgm:t>
        <a:bodyPr/>
        <a:lstStyle/>
        <a:p>
          <a:endParaRPr lang="en-US"/>
        </a:p>
      </dgm:t>
    </dgm:pt>
    <dgm:pt modelId="{94D686DD-B93A-4CCB-9DB0-D04F3258401F}" type="pres">
      <dgm:prSet presAssocID="{88DF319C-DD7B-485B-85C7-801D38FD45E5}" presName="linear" presStyleCnt="0">
        <dgm:presLayoutVars>
          <dgm:dir/>
          <dgm:animLvl val="lvl"/>
          <dgm:resizeHandles val="exact"/>
        </dgm:presLayoutVars>
      </dgm:prSet>
      <dgm:spPr/>
    </dgm:pt>
    <dgm:pt modelId="{36A6673D-6D0F-40A1-8850-C3B1F354AE0E}" type="pres">
      <dgm:prSet presAssocID="{B53014FF-9902-4209-B50D-E18F24034723}" presName="parentLin" presStyleCnt="0"/>
      <dgm:spPr/>
    </dgm:pt>
    <dgm:pt modelId="{3EFC6CB1-BDA0-44DA-929D-4D7A43AEF91C}" type="pres">
      <dgm:prSet presAssocID="{B53014FF-9902-4209-B50D-E18F24034723}" presName="parentLeftMargin" presStyleLbl="node1" presStyleIdx="0" presStyleCnt="2"/>
      <dgm:spPr/>
    </dgm:pt>
    <dgm:pt modelId="{6FA45E2C-D6EE-4B6E-9A6C-FFFA8F7E8B73}" type="pres">
      <dgm:prSet presAssocID="{B53014FF-9902-4209-B50D-E18F24034723}" presName="parentText" presStyleLbl="node1" presStyleIdx="0" presStyleCnt="2" custScaleY="43887">
        <dgm:presLayoutVars>
          <dgm:chMax val="0"/>
          <dgm:bulletEnabled val="1"/>
        </dgm:presLayoutVars>
      </dgm:prSet>
      <dgm:spPr/>
    </dgm:pt>
    <dgm:pt modelId="{0B2B90D7-6997-4539-A8CB-2363D79DBC82}" type="pres">
      <dgm:prSet presAssocID="{B53014FF-9902-4209-B50D-E18F24034723}" presName="negativeSpace" presStyleCnt="0"/>
      <dgm:spPr/>
    </dgm:pt>
    <dgm:pt modelId="{DAD3FDC5-C452-4AF9-8650-74ABD02D4FCC}" type="pres">
      <dgm:prSet presAssocID="{B53014FF-9902-4209-B50D-E18F24034723}" presName="childText" presStyleLbl="conFgAcc1" presStyleIdx="0" presStyleCnt="2">
        <dgm:presLayoutVars>
          <dgm:bulletEnabled val="1"/>
        </dgm:presLayoutVars>
      </dgm:prSet>
      <dgm:spPr/>
    </dgm:pt>
    <dgm:pt modelId="{B29B62D4-099A-4E33-9B9A-A35F19EAD0D2}" type="pres">
      <dgm:prSet presAssocID="{707C583D-3A60-4186-883E-A55B8F094EF9}" presName="spaceBetweenRectangles" presStyleCnt="0"/>
      <dgm:spPr/>
    </dgm:pt>
    <dgm:pt modelId="{968118E8-5269-41FC-831E-721E4BC80A9F}" type="pres">
      <dgm:prSet presAssocID="{F6A04212-6A50-4EE9-96FD-E316AA457817}" presName="parentLin" presStyleCnt="0"/>
      <dgm:spPr/>
    </dgm:pt>
    <dgm:pt modelId="{1E215FFE-25C5-473B-8886-8CCD93E5AA56}" type="pres">
      <dgm:prSet presAssocID="{F6A04212-6A50-4EE9-96FD-E316AA457817}" presName="parentLeftMargin" presStyleLbl="node1" presStyleIdx="0" presStyleCnt="2"/>
      <dgm:spPr/>
    </dgm:pt>
    <dgm:pt modelId="{88B3394C-CCE8-4FE5-8AB1-5BFC813F2A24}" type="pres">
      <dgm:prSet presAssocID="{F6A04212-6A50-4EE9-96FD-E316AA457817}" presName="parentText" presStyleLbl="node1" presStyleIdx="1" presStyleCnt="2" custScaleY="40769">
        <dgm:presLayoutVars>
          <dgm:chMax val="0"/>
          <dgm:bulletEnabled val="1"/>
        </dgm:presLayoutVars>
      </dgm:prSet>
      <dgm:spPr/>
    </dgm:pt>
    <dgm:pt modelId="{665C0DC0-9DC5-4E4D-AE68-0BA51B524816}" type="pres">
      <dgm:prSet presAssocID="{F6A04212-6A50-4EE9-96FD-E316AA457817}" presName="negativeSpace" presStyleCnt="0"/>
      <dgm:spPr/>
    </dgm:pt>
    <dgm:pt modelId="{91EB4844-26F1-412C-93B7-18C8B370ADE6}" type="pres">
      <dgm:prSet presAssocID="{F6A04212-6A50-4EE9-96FD-E316AA45781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3EFF509-8EA0-42E7-8DB5-B19F1AB8768F}" type="presOf" srcId="{D1C772D2-1FE2-48CD-94A8-52E82F2B8B4B}" destId="{DAD3FDC5-C452-4AF9-8650-74ABD02D4FCC}" srcOrd="0" destOrd="1" presId="urn:microsoft.com/office/officeart/2005/8/layout/list1"/>
    <dgm:cxn modelId="{BC358611-ED7A-486C-8311-9752A7D6EA78}" type="presOf" srcId="{88DF319C-DD7B-485B-85C7-801D38FD45E5}" destId="{94D686DD-B93A-4CCB-9DB0-D04F3258401F}" srcOrd="0" destOrd="0" presId="urn:microsoft.com/office/officeart/2005/8/layout/list1"/>
    <dgm:cxn modelId="{BBC17912-73C7-4B01-9C59-7B54BD19623A}" srcId="{88DF319C-DD7B-485B-85C7-801D38FD45E5}" destId="{B53014FF-9902-4209-B50D-E18F24034723}" srcOrd="0" destOrd="0" parTransId="{A21BC8BC-FAAA-4281-A68B-C7535AF73953}" sibTransId="{707C583D-3A60-4186-883E-A55B8F094EF9}"/>
    <dgm:cxn modelId="{512F6B36-CE95-43A3-B7DF-080E86FDCD35}" srcId="{F6A04212-6A50-4EE9-96FD-E316AA457817}" destId="{ABE76D50-46CB-45D7-9D81-47B315E6D213}" srcOrd="2" destOrd="0" parTransId="{0DEC00CE-C188-43EF-A59B-5767FD0BFA03}" sibTransId="{0483FE45-F2D0-47EE-A5E7-3409FA11EE21}"/>
    <dgm:cxn modelId="{F66DC661-69A7-4EDC-8E35-002258A91475}" type="presOf" srcId="{F6A04212-6A50-4EE9-96FD-E316AA457817}" destId="{1E215FFE-25C5-473B-8886-8CCD93E5AA56}" srcOrd="0" destOrd="0" presId="urn:microsoft.com/office/officeart/2005/8/layout/list1"/>
    <dgm:cxn modelId="{8D7FED50-805E-4479-AF4F-9D6005E982EB}" type="presOf" srcId="{A0B01974-F2DA-428F-9219-2F01ABFC1A8E}" destId="{91EB4844-26F1-412C-93B7-18C8B370ADE6}" srcOrd="0" destOrd="0" presId="urn:microsoft.com/office/officeart/2005/8/layout/list1"/>
    <dgm:cxn modelId="{E10C2787-4EA5-49EA-AB23-34095BCA3716}" type="presOf" srcId="{B53014FF-9902-4209-B50D-E18F24034723}" destId="{3EFC6CB1-BDA0-44DA-929D-4D7A43AEF91C}" srcOrd="0" destOrd="0" presId="urn:microsoft.com/office/officeart/2005/8/layout/list1"/>
    <dgm:cxn modelId="{75962089-CD9F-40AC-B048-EDADC9BEBEC1}" srcId="{88DF319C-DD7B-485B-85C7-801D38FD45E5}" destId="{F6A04212-6A50-4EE9-96FD-E316AA457817}" srcOrd="1" destOrd="0" parTransId="{F9F57C2B-4E60-464C-A3E2-A88C7FDAEC10}" sibTransId="{679A8F10-0592-46BB-A41A-DF0071290C4A}"/>
    <dgm:cxn modelId="{C971B28E-8115-4153-8CBE-CD12C11BCAA9}" srcId="{B53014FF-9902-4209-B50D-E18F24034723}" destId="{D1C772D2-1FE2-48CD-94A8-52E82F2B8B4B}" srcOrd="1" destOrd="0" parTransId="{05405DAF-AB78-4D4E-90E2-6973370DFEFD}" sibTransId="{4145ED35-56A7-4E5A-81AA-369A8F1E5DC6}"/>
    <dgm:cxn modelId="{7381ABB2-3937-4B86-91DE-B708071A94CE}" type="presOf" srcId="{6393D3C4-CFA3-42CE-BEDB-9A24B79EA87A}" destId="{91EB4844-26F1-412C-93B7-18C8B370ADE6}" srcOrd="0" destOrd="1" presId="urn:microsoft.com/office/officeart/2005/8/layout/list1"/>
    <dgm:cxn modelId="{41B11FB6-9317-4120-97FB-FDE2061A5394}" type="presOf" srcId="{30759F59-FD41-4237-A23B-992FCA3EF38A}" destId="{DAD3FDC5-C452-4AF9-8650-74ABD02D4FCC}" srcOrd="0" destOrd="0" presId="urn:microsoft.com/office/officeart/2005/8/layout/list1"/>
    <dgm:cxn modelId="{095ACBBB-A340-47EA-9497-6ED546FC41D5}" srcId="{F6A04212-6A50-4EE9-96FD-E316AA457817}" destId="{B3318547-3AFD-44D6-8DDE-26DB557B0333}" srcOrd="3" destOrd="0" parTransId="{17090278-BE2C-43EB-9A3D-3CD54548B77B}" sibTransId="{29186F94-D8C3-449C-92D6-1FA4075B303E}"/>
    <dgm:cxn modelId="{9F7A1EBE-A83C-46CD-9395-FE88DDD8DE4A}" type="presOf" srcId="{B53014FF-9902-4209-B50D-E18F24034723}" destId="{6FA45E2C-D6EE-4B6E-9A6C-FFFA8F7E8B73}" srcOrd="1" destOrd="0" presId="urn:microsoft.com/office/officeart/2005/8/layout/list1"/>
    <dgm:cxn modelId="{2227CEBE-B0AD-4088-9424-5F18EBE9624A}" type="presOf" srcId="{B3318547-3AFD-44D6-8DDE-26DB557B0333}" destId="{91EB4844-26F1-412C-93B7-18C8B370ADE6}" srcOrd="0" destOrd="3" presId="urn:microsoft.com/office/officeart/2005/8/layout/list1"/>
    <dgm:cxn modelId="{B40BEECD-A3A6-46D6-A807-2508E1BDBF58}" type="presOf" srcId="{F6A04212-6A50-4EE9-96FD-E316AA457817}" destId="{88B3394C-CCE8-4FE5-8AB1-5BFC813F2A24}" srcOrd="1" destOrd="0" presId="urn:microsoft.com/office/officeart/2005/8/layout/list1"/>
    <dgm:cxn modelId="{AEC08ED7-AC48-408C-AAC2-832CA8F7C99C}" srcId="{B53014FF-9902-4209-B50D-E18F24034723}" destId="{30759F59-FD41-4237-A23B-992FCA3EF38A}" srcOrd="0" destOrd="0" parTransId="{7586F2A2-5AE9-460B-9017-5A29CF18A7EC}" sibTransId="{4796969B-280B-49C5-9F87-B11B1FA7B503}"/>
    <dgm:cxn modelId="{BC52BAE8-5D02-46D1-96DB-4E7A00C4427E}" type="presOf" srcId="{ABE76D50-46CB-45D7-9D81-47B315E6D213}" destId="{91EB4844-26F1-412C-93B7-18C8B370ADE6}" srcOrd="0" destOrd="2" presId="urn:microsoft.com/office/officeart/2005/8/layout/list1"/>
    <dgm:cxn modelId="{141E52E9-83CC-460B-894F-2A9DFF923900}" srcId="{F6A04212-6A50-4EE9-96FD-E316AA457817}" destId="{A0B01974-F2DA-428F-9219-2F01ABFC1A8E}" srcOrd="0" destOrd="0" parTransId="{622E1045-814C-48A7-BB6B-0C2DEB6AD205}" sibTransId="{A25698AB-88FA-4187-AEB8-62A20AF7FC67}"/>
    <dgm:cxn modelId="{7842A7EC-1293-48CF-9A18-842F6D86826B}" srcId="{F6A04212-6A50-4EE9-96FD-E316AA457817}" destId="{6393D3C4-CFA3-42CE-BEDB-9A24B79EA87A}" srcOrd="1" destOrd="0" parTransId="{839A47C7-287C-41EE-B2B6-39F418401A49}" sibTransId="{21C5D54A-7DCB-40A5-A272-25B45C75E1C9}"/>
    <dgm:cxn modelId="{CA825A91-0CF0-434F-BFF5-A14CE4E8B50C}" type="presParOf" srcId="{94D686DD-B93A-4CCB-9DB0-D04F3258401F}" destId="{36A6673D-6D0F-40A1-8850-C3B1F354AE0E}" srcOrd="0" destOrd="0" presId="urn:microsoft.com/office/officeart/2005/8/layout/list1"/>
    <dgm:cxn modelId="{32E28B58-02D3-4572-BDB3-FF2051335C54}" type="presParOf" srcId="{36A6673D-6D0F-40A1-8850-C3B1F354AE0E}" destId="{3EFC6CB1-BDA0-44DA-929D-4D7A43AEF91C}" srcOrd="0" destOrd="0" presId="urn:microsoft.com/office/officeart/2005/8/layout/list1"/>
    <dgm:cxn modelId="{14C3DF5B-C028-4B88-8734-B22337E0E438}" type="presParOf" srcId="{36A6673D-6D0F-40A1-8850-C3B1F354AE0E}" destId="{6FA45E2C-D6EE-4B6E-9A6C-FFFA8F7E8B73}" srcOrd="1" destOrd="0" presId="urn:microsoft.com/office/officeart/2005/8/layout/list1"/>
    <dgm:cxn modelId="{F3527B27-A00E-4038-98B8-D5C910CD8C81}" type="presParOf" srcId="{94D686DD-B93A-4CCB-9DB0-D04F3258401F}" destId="{0B2B90D7-6997-4539-A8CB-2363D79DBC82}" srcOrd="1" destOrd="0" presId="urn:microsoft.com/office/officeart/2005/8/layout/list1"/>
    <dgm:cxn modelId="{172860C6-EA4F-476F-BCAD-A2913BC0244B}" type="presParOf" srcId="{94D686DD-B93A-4CCB-9DB0-D04F3258401F}" destId="{DAD3FDC5-C452-4AF9-8650-74ABD02D4FCC}" srcOrd="2" destOrd="0" presId="urn:microsoft.com/office/officeart/2005/8/layout/list1"/>
    <dgm:cxn modelId="{C09FB552-02AC-4AC4-A376-76AD7E977710}" type="presParOf" srcId="{94D686DD-B93A-4CCB-9DB0-D04F3258401F}" destId="{B29B62D4-099A-4E33-9B9A-A35F19EAD0D2}" srcOrd="3" destOrd="0" presId="urn:microsoft.com/office/officeart/2005/8/layout/list1"/>
    <dgm:cxn modelId="{C9EE2FF9-7CCE-4969-8014-CF5A0C9BFE9C}" type="presParOf" srcId="{94D686DD-B93A-4CCB-9DB0-D04F3258401F}" destId="{968118E8-5269-41FC-831E-721E4BC80A9F}" srcOrd="4" destOrd="0" presId="urn:microsoft.com/office/officeart/2005/8/layout/list1"/>
    <dgm:cxn modelId="{120E997E-4F75-49BC-BB68-389772245108}" type="presParOf" srcId="{968118E8-5269-41FC-831E-721E4BC80A9F}" destId="{1E215FFE-25C5-473B-8886-8CCD93E5AA56}" srcOrd="0" destOrd="0" presId="urn:microsoft.com/office/officeart/2005/8/layout/list1"/>
    <dgm:cxn modelId="{B4284B4B-1AFB-44D0-9D16-CF98C4AB126D}" type="presParOf" srcId="{968118E8-5269-41FC-831E-721E4BC80A9F}" destId="{88B3394C-CCE8-4FE5-8AB1-5BFC813F2A24}" srcOrd="1" destOrd="0" presId="urn:microsoft.com/office/officeart/2005/8/layout/list1"/>
    <dgm:cxn modelId="{84F8E207-6D9E-46F0-AB9B-21A7123E200A}" type="presParOf" srcId="{94D686DD-B93A-4CCB-9DB0-D04F3258401F}" destId="{665C0DC0-9DC5-4E4D-AE68-0BA51B524816}" srcOrd="5" destOrd="0" presId="urn:microsoft.com/office/officeart/2005/8/layout/list1"/>
    <dgm:cxn modelId="{49AF622F-8AA4-4557-8518-C6525DDBE246}" type="presParOf" srcId="{94D686DD-B93A-4CCB-9DB0-D04F3258401F}" destId="{91EB4844-26F1-412C-93B7-18C8B370ADE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A65320-7694-487B-B99F-7D1A076AA872}" type="doc">
      <dgm:prSet loTypeId="urn:microsoft.com/office/officeart/2005/8/layout/architecture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1F999-912E-4DF5-B269-39E66CCBAB0C}">
      <dgm:prSet custT="1"/>
      <dgm:spPr/>
      <dgm:t>
        <a:bodyPr/>
        <a:lstStyle/>
        <a:p>
          <a:pPr algn="ctr"/>
          <a:r>
            <a: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Projects that improve water quality and enhance system efficiency </a:t>
          </a:r>
        </a:p>
      </dgm:t>
    </dgm:pt>
    <dgm:pt modelId="{411569C7-0C4A-4D35-8591-E02C5EF91666}" type="parTrans" cxnId="{7DDB14F9-8CD8-43B4-8A54-CB2B562A1179}">
      <dgm:prSet/>
      <dgm:spPr/>
      <dgm:t>
        <a:bodyPr/>
        <a:lstStyle/>
        <a:p>
          <a:endParaRPr lang="en-US"/>
        </a:p>
      </dgm:t>
    </dgm:pt>
    <dgm:pt modelId="{E1B9409D-0881-4313-9CFC-CF0D66A1C7AD}" type="sibTrans" cxnId="{7DDB14F9-8CD8-43B4-8A54-CB2B562A1179}">
      <dgm:prSet/>
      <dgm:spPr/>
      <dgm:t>
        <a:bodyPr/>
        <a:lstStyle/>
        <a:p>
          <a:endParaRPr lang="en-US"/>
        </a:p>
      </dgm:t>
    </dgm:pt>
    <dgm:pt modelId="{FE794002-8880-4B8E-B270-0EE2D7E4FB96}">
      <dgm:prSet custT="1"/>
      <dgm:spPr/>
      <dgm:t>
        <a:bodyPr/>
        <a:lstStyle/>
        <a:p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Eligible projects include:</a:t>
          </a:r>
        </a:p>
      </dgm:t>
    </dgm:pt>
    <dgm:pt modelId="{5A02488D-9346-4384-93AF-A9E96A6B8336}" type="parTrans" cxnId="{155ABAD9-A1CE-43DF-B62D-38CB2569D1E5}">
      <dgm:prSet/>
      <dgm:spPr/>
      <dgm:t>
        <a:bodyPr/>
        <a:lstStyle/>
        <a:p>
          <a:endParaRPr lang="en-US"/>
        </a:p>
      </dgm:t>
    </dgm:pt>
    <dgm:pt modelId="{9D92A2C0-801B-4284-A82E-7CB240E97028}" type="sibTrans" cxnId="{155ABAD9-A1CE-43DF-B62D-38CB2569D1E5}">
      <dgm:prSet/>
      <dgm:spPr/>
      <dgm:t>
        <a:bodyPr/>
        <a:lstStyle/>
        <a:p>
          <a:endParaRPr lang="en-US"/>
        </a:p>
      </dgm:t>
    </dgm:pt>
    <dgm:pt modelId="{AFD55E2F-C540-4860-9D32-4E3897526C83}">
      <dgm:prSet/>
      <dgm:spPr/>
      <dgm:t>
        <a:bodyPr/>
        <a:lstStyle/>
        <a:p>
          <a:r>
            <a: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Water Main Replacement/ Rehabilitation</a:t>
          </a:r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Complete replacement or abandonment, sliplining , cleaning and lining  of unlined and asbestos-cement water mains.</a:t>
          </a:r>
        </a:p>
      </dgm:t>
    </dgm:pt>
    <dgm:pt modelId="{D993F7EC-EB88-47EC-9EFD-CDA4CC8ADDCA}" type="parTrans" cxnId="{57E0177A-37FA-4B73-AF0A-0436E4F20DB5}">
      <dgm:prSet/>
      <dgm:spPr/>
      <dgm:t>
        <a:bodyPr/>
        <a:lstStyle/>
        <a:p>
          <a:endParaRPr lang="en-US"/>
        </a:p>
      </dgm:t>
    </dgm:pt>
    <dgm:pt modelId="{368406EB-89C2-474D-9967-EA142BF160CA}" type="sibTrans" cxnId="{57E0177A-37FA-4B73-AF0A-0436E4F20DB5}">
      <dgm:prSet/>
      <dgm:spPr/>
      <dgm:t>
        <a:bodyPr/>
        <a:lstStyle/>
        <a:p>
          <a:endParaRPr lang="en-US"/>
        </a:p>
      </dgm:t>
    </dgm:pt>
    <dgm:pt modelId="{933E5C9E-3E32-4558-924B-D1670D9B01E8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Lead Service Line Identification and Replacement</a:t>
          </a:r>
          <a:r>
            <a: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Initiatives to locate and remove lead pipes, lead-lined pipes, brass pipes, and galvanized lines connected via lead goosenecks, ensuring </a:t>
          </a:r>
          <a:r>
            <a:rPr lang="en-US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safe</a:t>
          </a:r>
          <a:r>
            <a: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drinking water. </a:t>
          </a:r>
        </a:p>
      </dgm:t>
    </dgm:pt>
    <dgm:pt modelId="{F3CA5367-CACC-4452-AADF-9DA5042D77DF}" type="parTrans" cxnId="{7BBC7750-1088-401C-B4EF-2D7489574A0A}">
      <dgm:prSet/>
      <dgm:spPr/>
      <dgm:t>
        <a:bodyPr/>
        <a:lstStyle/>
        <a:p>
          <a:endParaRPr lang="en-US"/>
        </a:p>
      </dgm:t>
    </dgm:pt>
    <dgm:pt modelId="{8B549829-756C-4035-BD96-833D0B639727}" type="sibTrans" cxnId="{7BBC7750-1088-401C-B4EF-2D7489574A0A}">
      <dgm:prSet/>
      <dgm:spPr/>
      <dgm:t>
        <a:bodyPr/>
        <a:lstStyle/>
        <a:p>
          <a:endParaRPr lang="en-US"/>
        </a:p>
      </dgm:t>
    </dgm:pt>
    <dgm:pt modelId="{9409425F-F39A-4019-AC6F-0850A8852F8A}">
      <dgm:prSet/>
      <dgm:spPr/>
      <dgm:t>
        <a:bodyPr/>
        <a:lstStyle/>
        <a:p>
          <a:r>
            <a: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System Upgrades and Improvements</a:t>
          </a:r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Installation, looping, or rehabilitation of dead-end water mains to improve water circulation, as well as the replacement of valves and hydrants. </a:t>
          </a:r>
        </a:p>
      </dgm:t>
    </dgm:pt>
    <dgm:pt modelId="{CC80F819-9D5F-4FFB-BC4C-48FDF745B316}" type="parTrans" cxnId="{BB27B8A4-4C52-48EA-A0A5-5E4F0239CF01}">
      <dgm:prSet/>
      <dgm:spPr/>
      <dgm:t>
        <a:bodyPr/>
        <a:lstStyle/>
        <a:p>
          <a:endParaRPr lang="en-US"/>
        </a:p>
      </dgm:t>
    </dgm:pt>
    <dgm:pt modelId="{BBBF0438-BA78-4B13-96CC-0D7D50DA1B02}" type="sibTrans" cxnId="{BB27B8A4-4C52-48EA-A0A5-5E4F0239CF01}">
      <dgm:prSet/>
      <dgm:spPr/>
      <dgm:t>
        <a:bodyPr/>
        <a:lstStyle/>
        <a:p>
          <a:endParaRPr lang="en-US"/>
        </a:p>
      </dgm:t>
    </dgm:pt>
    <dgm:pt modelId="{4D47FCFB-2F22-48DA-BA9A-11880A6A3024}">
      <dgm:prSet/>
      <dgm:spPr/>
      <dgm:t>
        <a:bodyPr/>
        <a:lstStyle/>
        <a:p>
          <a:r>
            <a: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Water Storage and Facilities</a:t>
          </a:r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Installation, rehabilitation, and replacement of water storage tanks to maintain system pressure and capacity.</a:t>
          </a:r>
        </a:p>
      </dgm:t>
    </dgm:pt>
    <dgm:pt modelId="{CA77E44C-F616-4092-84BA-89C3760D0FC9}" type="parTrans" cxnId="{E23EE8A5-7020-440C-91AB-84393ACF4DE3}">
      <dgm:prSet/>
      <dgm:spPr/>
      <dgm:t>
        <a:bodyPr/>
        <a:lstStyle/>
        <a:p>
          <a:endParaRPr lang="en-US"/>
        </a:p>
      </dgm:t>
    </dgm:pt>
    <dgm:pt modelId="{591410DB-87ED-4E6B-BB60-DEF96FFFB93C}" type="sibTrans" cxnId="{E23EE8A5-7020-440C-91AB-84393ACF4DE3}">
      <dgm:prSet/>
      <dgm:spPr/>
      <dgm:t>
        <a:bodyPr/>
        <a:lstStyle/>
        <a:p>
          <a:endParaRPr lang="en-US"/>
        </a:p>
      </dgm:t>
    </dgm:pt>
    <dgm:pt modelId="{2CD712BD-BC3D-42AB-A878-0D07A4B81E47}">
      <dgm:prSet/>
      <dgm:spPr/>
      <dgm:t>
        <a:bodyPr/>
        <a:lstStyle/>
        <a:p>
          <a:r>
            <a: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and Planning Support</a:t>
          </a:r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Essential professional services, including the planning, design, and construction management associated with watermain improvements.</a:t>
          </a:r>
        </a:p>
      </dgm:t>
    </dgm:pt>
    <dgm:pt modelId="{0E9FBFD5-DD4F-493C-9C36-E5EC20D63F4A}" type="parTrans" cxnId="{1156DF71-3DDF-4DFD-B810-8818493A0AC8}">
      <dgm:prSet/>
      <dgm:spPr/>
      <dgm:t>
        <a:bodyPr/>
        <a:lstStyle/>
        <a:p>
          <a:endParaRPr lang="en-US"/>
        </a:p>
      </dgm:t>
    </dgm:pt>
    <dgm:pt modelId="{09B81E18-D555-407D-B0E0-A53C0C231876}" type="sibTrans" cxnId="{1156DF71-3DDF-4DFD-B810-8818493A0AC8}">
      <dgm:prSet/>
      <dgm:spPr/>
      <dgm:t>
        <a:bodyPr/>
        <a:lstStyle/>
        <a:p>
          <a:endParaRPr lang="en-US"/>
        </a:p>
      </dgm:t>
    </dgm:pt>
    <dgm:pt modelId="{D6D6663E-EC90-497D-8640-17A91144A593}" type="pres">
      <dgm:prSet presAssocID="{7CA65320-7694-487B-B99F-7D1A076AA87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2EE3487-D16A-4CFF-9B27-86337AF405AB}" type="pres">
      <dgm:prSet presAssocID="{A131F999-912E-4DF5-B269-39E66CCBAB0C}" presName="vertOne" presStyleCnt="0"/>
      <dgm:spPr/>
    </dgm:pt>
    <dgm:pt modelId="{E1F20526-D7DF-4B04-9CFB-55439663B474}" type="pres">
      <dgm:prSet presAssocID="{A131F999-912E-4DF5-B269-39E66CCBAB0C}" presName="txOne" presStyleLbl="node0" presStyleIdx="0" presStyleCnt="2" custScaleX="229927" custScaleY="155494" custLinFactNeighborX="-2328" custLinFactNeighborY="-253">
        <dgm:presLayoutVars>
          <dgm:chPref val="3"/>
        </dgm:presLayoutVars>
      </dgm:prSet>
      <dgm:spPr/>
    </dgm:pt>
    <dgm:pt modelId="{FB626FE3-615D-4BC6-940C-0C8F1BABD0FA}" type="pres">
      <dgm:prSet presAssocID="{A131F999-912E-4DF5-B269-39E66CCBAB0C}" presName="horzOne" presStyleCnt="0"/>
      <dgm:spPr/>
    </dgm:pt>
    <dgm:pt modelId="{D02364A4-DD8A-468A-8665-6BFE853FB7AF}" type="pres">
      <dgm:prSet presAssocID="{E1B9409D-0881-4313-9CFC-CF0D66A1C7AD}" presName="sibSpaceOne" presStyleCnt="0"/>
      <dgm:spPr/>
    </dgm:pt>
    <dgm:pt modelId="{FA05C95D-1384-4EB5-889A-6DF87981D281}" type="pres">
      <dgm:prSet presAssocID="{FE794002-8880-4B8E-B270-0EE2D7E4FB96}" presName="vertOne" presStyleCnt="0"/>
      <dgm:spPr/>
    </dgm:pt>
    <dgm:pt modelId="{C7706345-D012-4E6B-A091-4ABB249AFEA3}" type="pres">
      <dgm:prSet presAssocID="{FE794002-8880-4B8E-B270-0EE2D7E4FB96}" presName="txOne" presStyleLbl="node0" presStyleIdx="1" presStyleCnt="2" custScaleY="35224" custLinFactY="-100000" custLinFactNeighborX="46" custLinFactNeighborY="-100140">
        <dgm:presLayoutVars>
          <dgm:chPref val="3"/>
        </dgm:presLayoutVars>
      </dgm:prSet>
      <dgm:spPr/>
    </dgm:pt>
    <dgm:pt modelId="{E6196F01-BBD7-44B6-AE92-1B6670E4C3F3}" type="pres">
      <dgm:prSet presAssocID="{FE794002-8880-4B8E-B270-0EE2D7E4FB96}" presName="parTransOne" presStyleCnt="0"/>
      <dgm:spPr/>
    </dgm:pt>
    <dgm:pt modelId="{A5A2579A-3ECC-4FA1-9890-A78CF326CC16}" type="pres">
      <dgm:prSet presAssocID="{FE794002-8880-4B8E-B270-0EE2D7E4FB96}" presName="horzOne" presStyleCnt="0"/>
      <dgm:spPr/>
    </dgm:pt>
    <dgm:pt modelId="{B65D2C3A-13BC-4A8F-BBE6-F8E0159DA9C7}" type="pres">
      <dgm:prSet presAssocID="{AFD55E2F-C540-4860-9D32-4E3897526C83}" presName="vertTwo" presStyleCnt="0"/>
      <dgm:spPr/>
    </dgm:pt>
    <dgm:pt modelId="{18CCD16A-47C8-4839-BFB7-07CA02829BF4}" type="pres">
      <dgm:prSet presAssocID="{AFD55E2F-C540-4860-9D32-4E3897526C83}" presName="txTwo" presStyleLbl="node2" presStyleIdx="0" presStyleCnt="5" custLinFactY="11822" custLinFactNeighborX="1048" custLinFactNeighborY="100000">
        <dgm:presLayoutVars>
          <dgm:chPref val="3"/>
        </dgm:presLayoutVars>
      </dgm:prSet>
      <dgm:spPr/>
    </dgm:pt>
    <dgm:pt modelId="{3CF9C3CE-9CFD-426D-99A2-692797C9F98C}" type="pres">
      <dgm:prSet presAssocID="{AFD55E2F-C540-4860-9D32-4E3897526C83}" presName="horzTwo" presStyleCnt="0"/>
      <dgm:spPr/>
    </dgm:pt>
    <dgm:pt modelId="{96F3C3E1-1AD3-4482-827D-E26E0DBFD0F6}" type="pres">
      <dgm:prSet presAssocID="{368406EB-89C2-474D-9967-EA142BF160CA}" presName="sibSpaceTwo" presStyleCnt="0"/>
      <dgm:spPr/>
    </dgm:pt>
    <dgm:pt modelId="{6DB5E364-34C9-49BF-B598-F368C178DDE3}" type="pres">
      <dgm:prSet presAssocID="{933E5C9E-3E32-4558-924B-D1670D9B01E8}" presName="vertTwo" presStyleCnt="0"/>
      <dgm:spPr/>
    </dgm:pt>
    <dgm:pt modelId="{C48A44E7-1C89-440C-BC73-1B6F0916AE11}" type="pres">
      <dgm:prSet presAssocID="{933E5C9E-3E32-4558-924B-D1670D9B01E8}" presName="txTwo" presStyleLbl="node2" presStyleIdx="1" presStyleCnt="5" custLinFactNeighborX="393" custLinFactNeighborY="56186">
        <dgm:presLayoutVars>
          <dgm:chPref val="3"/>
        </dgm:presLayoutVars>
      </dgm:prSet>
      <dgm:spPr/>
    </dgm:pt>
    <dgm:pt modelId="{2ECC704E-E923-43FC-97E3-91155757D6AB}" type="pres">
      <dgm:prSet presAssocID="{933E5C9E-3E32-4558-924B-D1670D9B01E8}" presName="horzTwo" presStyleCnt="0"/>
      <dgm:spPr/>
    </dgm:pt>
    <dgm:pt modelId="{01E9B7F8-F604-4FBD-A3B4-00A2BE279F6A}" type="pres">
      <dgm:prSet presAssocID="{8B549829-756C-4035-BD96-833D0B639727}" presName="sibSpaceTwo" presStyleCnt="0"/>
      <dgm:spPr/>
    </dgm:pt>
    <dgm:pt modelId="{64365277-0DA8-4D74-8F77-3F6D56FD59F9}" type="pres">
      <dgm:prSet presAssocID="{9409425F-F39A-4019-AC6F-0850A8852F8A}" presName="vertTwo" presStyleCnt="0"/>
      <dgm:spPr/>
    </dgm:pt>
    <dgm:pt modelId="{5B99CC3D-819A-49AE-977D-7B0897BEA1E5}" type="pres">
      <dgm:prSet presAssocID="{9409425F-F39A-4019-AC6F-0850A8852F8A}" presName="txTwo" presStyleLbl="node2" presStyleIdx="2" presStyleCnt="5" custLinFactY="11121" custLinFactNeighborX="524" custLinFactNeighborY="100000">
        <dgm:presLayoutVars>
          <dgm:chPref val="3"/>
        </dgm:presLayoutVars>
      </dgm:prSet>
      <dgm:spPr/>
    </dgm:pt>
    <dgm:pt modelId="{66F542D0-811C-44D4-A2D2-D7A10EAE0AAF}" type="pres">
      <dgm:prSet presAssocID="{9409425F-F39A-4019-AC6F-0850A8852F8A}" presName="horzTwo" presStyleCnt="0"/>
      <dgm:spPr/>
    </dgm:pt>
    <dgm:pt modelId="{7FE31866-916B-449E-BD75-CADA274E6E18}" type="pres">
      <dgm:prSet presAssocID="{BBBF0438-BA78-4B13-96CC-0D7D50DA1B02}" presName="sibSpaceTwo" presStyleCnt="0"/>
      <dgm:spPr/>
    </dgm:pt>
    <dgm:pt modelId="{6F0DFA21-72A9-4294-9058-EC0BC16E4A91}" type="pres">
      <dgm:prSet presAssocID="{4D47FCFB-2F22-48DA-BA9A-11880A6A3024}" presName="vertTwo" presStyleCnt="0"/>
      <dgm:spPr/>
    </dgm:pt>
    <dgm:pt modelId="{9DF3D8BA-467F-4486-BC7E-3C83F08DB35F}" type="pres">
      <dgm:prSet presAssocID="{4D47FCFB-2F22-48DA-BA9A-11880A6A3024}" presName="txTwo" presStyleLbl="node2" presStyleIdx="3" presStyleCnt="5" custLinFactY="11121" custLinFactNeighborX="1048" custLinFactNeighborY="100000">
        <dgm:presLayoutVars>
          <dgm:chPref val="3"/>
        </dgm:presLayoutVars>
      </dgm:prSet>
      <dgm:spPr/>
    </dgm:pt>
    <dgm:pt modelId="{9C659539-10A4-4CC8-BBE8-C915AD7A74C0}" type="pres">
      <dgm:prSet presAssocID="{4D47FCFB-2F22-48DA-BA9A-11880A6A3024}" presName="horzTwo" presStyleCnt="0"/>
      <dgm:spPr/>
    </dgm:pt>
    <dgm:pt modelId="{347BBAAB-C1A3-4485-BDE9-6BF46B42F3A0}" type="pres">
      <dgm:prSet presAssocID="{591410DB-87ED-4E6B-BB60-DEF96FFFB93C}" presName="sibSpaceTwo" presStyleCnt="0"/>
      <dgm:spPr/>
    </dgm:pt>
    <dgm:pt modelId="{8BD557F2-0612-460A-B2BC-FAFBAC314109}" type="pres">
      <dgm:prSet presAssocID="{2CD712BD-BC3D-42AB-A878-0D07A4B81E47}" presName="vertTwo" presStyleCnt="0"/>
      <dgm:spPr/>
    </dgm:pt>
    <dgm:pt modelId="{85C04045-5976-469D-BDCD-FA548B3A1729}" type="pres">
      <dgm:prSet presAssocID="{2CD712BD-BC3D-42AB-A878-0D07A4B81E47}" presName="txTwo" presStyleLbl="node2" presStyleIdx="4" presStyleCnt="5" custLinFactY="10070" custLinFactNeighborX="396" custLinFactNeighborY="100000">
        <dgm:presLayoutVars>
          <dgm:chPref val="3"/>
        </dgm:presLayoutVars>
      </dgm:prSet>
      <dgm:spPr/>
    </dgm:pt>
    <dgm:pt modelId="{2C700552-0312-4E18-9AC0-4A51E53F5208}" type="pres">
      <dgm:prSet presAssocID="{2CD712BD-BC3D-42AB-A878-0D07A4B81E47}" presName="horzTwo" presStyleCnt="0"/>
      <dgm:spPr/>
    </dgm:pt>
  </dgm:ptLst>
  <dgm:cxnLst>
    <dgm:cxn modelId="{7BBC7750-1088-401C-B4EF-2D7489574A0A}" srcId="{FE794002-8880-4B8E-B270-0EE2D7E4FB96}" destId="{933E5C9E-3E32-4558-924B-D1670D9B01E8}" srcOrd="1" destOrd="0" parTransId="{F3CA5367-CACC-4452-AADF-9DA5042D77DF}" sibTransId="{8B549829-756C-4035-BD96-833D0B639727}"/>
    <dgm:cxn modelId="{1156DF71-3DDF-4DFD-B810-8818493A0AC8}" srcId="{FE794002-8880-4B8E-B270-0EE2D7E4FB96}" destId="{2CD712BD-BC3D-42AB-A878-0D07A4B81E47}" srcOrd="4" destOrd="0" parTransId="{0E9FBFD5-DD4F-493C-9C36-E5EC20D63F4A}" sibTransId="{09B81E18-D555-407D-B0E0-A53C0C231876}"/>
    <dgm:cxn modelId="{38F13D54-1C8D-4856-821E-0D61B97A0795}" type="presOf" srcId="{9409425F-F39A-4019-AC6F-0850A8852F8A}" destId="{5B99CC3D-819A-49AE-977D-7B0897BEA1E5}" srcOrd="0" destOrd="0" presId="urn:microsoft.com/office/officeart/2005/8/layout/architecture"/>
    <dgm:cxn modelId="{57E0177A-37FA-4B73-AF0A-0436E4F20DB5}" srcId="{FE794002-8880-4B8E-B270-0EE2D7E4FB96}" destId="{AFD55E2F-C540-4860-9D32-4E3897526C83}" srcOrd="0" destOrd="0" parTransId="{D993F7EC-EB88-47EC-9EFD-CDA4CC8ADDCA}" sibTransId="{368406EB-89C2-474D-9967-EA142BF160CA}"/>
    <dgm:cxn modelId="{A124ED94-CC32-4100-AE36-79BBB5C8BB45}" type="presOf" srcId="{2CD712BD-BC3D-42AB-A878-0D07A4B81E47}" destId="{85C04045-5976-469D-BDCD-FA548B3A1729}" srcOrd="0" destOrd="0" presId="urn:microsoft.com/office/officeart/2005/8/layout/architecture"/>
    <dgm:cxn modelId="{BB27B8A4-4C52-48EA-A0A5-5E4F0239CF01}" srcId="{FE794002-8880-4B8E-B270-0EE2D7E4FB96}" destId="{9409425F-F39A-4019-AC6F-0850A8852F8A}" srcOrd="2" destOrd="0" parTransId="{CC80F819-9D5F-4FFB-BC4C-48FDF745B316}" sibTransId="{BBBF0438-BA78-4B13-96CC-0D7D50DA1B02}"/>
    <dgm:cxn modelId="{E23EE8A5-7020-440C-91AB-84393ACF4DE3}" srcId="{FE794002-8880-4B8E-B270-0EE2D7E4FB96}" destId="{4D47FCFB-2F22-48DA-BA9A-11880A6A3024}" srcOrd="3" destOrd="0" parTransId="{CA77E44C-F616-4092-84BA-89C3760D0FC9}" sibTransId="{591410DB-87ED-4E6B-BB60-DEF96FFFB93C}"/>
    <dgm:cxn modelId="{C50911BB-2C06-4DCF-B83B-F1EF06E8EB72}" type="presOf" srcId="{933E5C9E-3E32-4558-924B-D1670D9B01E8}" destId="{C48A44E7-1C89-440C-BC73-1B6F0916AE11}" srcOrd="0" destOrd="0" presId="urn:microsoft.com/office/officeart/2005/8/layout/architecture"/>
    <dgm:cxn modelId="{CE0F80BF-4AA4-45F8-8884-60915CE381F1}" type="presOf" srcId="{FE794002-8880-4B8E-B270-0EE2D7E4FB96}" destId="{C7706345-D012-4E6B-A091-4ABB249AFEA3}" srcOrd="0" destOrd="0" presId="urn:microsoft.com/office/officeart/2005/8/layout/architecture"/>
    <dgm:cxn modelId="{1005EBC8-9DC6-43F9-BEA1-0E97A66E9366}" type="presOf" srcId="{7CA65320-7694-487B-B99F-7D1A076AA872}" destId="{D6D6663E-EC90-497D-8640-17A91144A593}" srcOrd="0" destOrd="0" presId="urn:microsoft.com/office/officeart/2005/8/layout/architecture"/>
    <dgm:cxn modelId="{4AE70AD2-1CA3-47CA-A390-4C8CDBCFDCD3}" type="presOf" srcId="{4D47FCFB-2F22-48DA-BA9A-11880A6A3024}" destId="{9DF3D8BA-467F-4486-BC7E-3C83F08DB35F}" srcOrd="0" destOrd="0" presId="urn:microsoft.com/office/officeart/2005/8/layout/architecture"/>
    <dgm:cxn modelId="{155ABAD9-A1CE-43DF-B62D-38CB2569D1E5}" srcId="{7CA65320-7694-487B-B99F-7D1A076AA872}" destId="{FE794002-8880-4B8E-B270-0EE2D7E4FB96}" srcOrd="1" destOrd="0" parTransId="{5A02488D-9346-4384-93AF-A9E96A6B8336}" sibTransId="{9D92A2C0-801B-4284-A82E-7CB240E97028}"/>
    <dgm:cxn modelId="{FE15F8DA-F677-46D6-A535-266BC043FC9D}" type="presOf" srcId="{AFD55E2F-C540-4860-9D32-4E3897526C83}" destId="{18CCD16A-47C8-4839-BFB7-07CA02829BF4}" srcOrd="0" destOrd="0" presId="urn:microsoft.com/office/officeart/2005/8/layout/architecture"/>
    <dgm:cxn modelId="{E51C31E6-B0D2-49C1-B0B2-B805080CE073}" type="presOf" srcId="{A131F999-912E-4DF5-B269-39E66CCBAB0C}" destId="{E1F20526-D7DF-4B04-9CFB-55439663B474}" srcOrd="0" destOrd="0" presId="urn:microsoft.com/office/officeart/2005/8/layout/architecture"/>
    <dgm:cxn modelId="{7DDB14F9-8CD8-43B4-8A54-CB2B562A1179}" srcId="{7CA65320-7694-487B-B99F-7D1A076AA872}" destId="{A131F999-912E-4DF5-B269-39E66CCBAB0C}" srcOrd="0" destOrd="0" parTransId="{411569C7-0C4A-4D35-8591-E02C5EF91666}" sibTransId="{E1B9409D-0881-4313-9CFC-CF0D66A1C7AD}"/>
    <dgm:cxn modelId="{A6C6D39B-55FE-4552-9E2A-39E9A55A0694}" type="presParOf" srcId="{D6D6663E-EC90-497D-8640-17A91144A593}" destId="{22EE3487-D16A-4CFF-9B27-86337AF405AB}" srcOrd="0" destOrd="0" presId="urn:microsoft.com/office/officeart/2005/8/layout/architecture"/>
    <dgm:cxn modelId="{4763622C-CE28-47F3-9A08-1ED9B9321B2B}" type="presParOf" srcId="{22EE3487-D16A-4CFF-9B27-86337AF405AB}" destId="{E1F20526-D7DF-4B04-9CFB-55439663B474}" srcOrd="0" destOrd="0" presId="urn:microsoft.com/office/officeart/2005/8/layout/architecture"/>
    <dgm:cxn modelId="{0ACE43C3-1BEE-4434-A64C-8520A85FBE35}" type="presParOf" srcId="{22EE3487-D16A-4CFF-9B27-86337AF405AB}" destId="{FB626FE3-615D-4BC6-940C-0C8F1BABD0FA}" srcOrd="1" destOrd="0" presId="urn:microsoft.com/office/officeart/2005/8/layout/architecture"/>
    <dgm:cxn modelId="{B893F9EA-E7AF-454F-A731-0193A50F54CA}" type="presParOf" srcId="{D6D6663E-EC90-497D-8640-17A91144A593}" destId="{D02364A4-DD8A-468A-8665-6BFE853FB7AF}" srcOrd="1" destOrd="0" presId="urn:microsoft.com/office/officeart/2005/8/layout/architecture"/>
    <dgm:cxn modelId="{98039FF2-950E-4B18-8BCE-F24C4E20DFE6}" type="presParOf" srcId="{D6D6663E-EC90-497D-8640-17A91144A593}" destId="{FA05C95D-1384-4EB5-889A-6DF87981D281}" srcOrd="2" destOrd="0" presId="urn:microsoft.com/office/officeart/2005/8/layout/architecture"/>
    <dgm:cxn modelId="{A4AD5303-F048-4911-8A12-BDF4ADCE990A}" type="presParOf" srcId="{FA05C95D-1384-4EB5-889A-6DF87981D281}" destId="{C7706345-D012-4E6B-A091-4ABB249AFEA3}" srcOrd="0" destOrd="0" presId="urn:microsoft.com/office/officeart/2005/8/layout/architecture"/>
    <dgm:cxn modelId="{14711AAB-BE1D-44CA-965F-43044D5C08D1}" type="presParOf" srcId="{FA05C95D-1384-4EB5-889A-6DF87981D281}" destId="{E6196F01-BBD7-44B6-AE92-1B6670E4C3F3}" srcOrd="1" destOrd="0" presId="urn:microsoft.com/office/officeart/2005/8/layout/architecture"/>
    <dgm:cxn modelId="{777219CF-AE86-42AA-8F96-6CD053E1C049}" type="presParOf" srcId="{FA05C95D-1384-4EB5-889A-6DF87981D281}" destId="{A5A2579A-3ECC-4FA1-9890-A78CF326CC16}" srcOrd="2" destOrd="0" presId="urn:microsoft.com/office/officeart/2005/8/layout/architecture"/>
    <dgm:cxn modelId="{33B38B8A-12DD-4BF3-A75F-8B0E77238A37}" type="presParOf" srcId="{A5A2579A-3ECC-4FA1-9890-A78CF326CC16}" destId="{B65D2C3A-13BC-4A8F-BBE6-F8E0159DA9C7}" srcOrd="0" destOrd="0" presId="urn:microsoft.com/office/officeart/2005/8/layout/architecture"/>
    <dgm:cxn modelId="{5349B93F-AE86-4F96-BE82-F41C0733A47E}" type="presParOf" srcId="{B65D2C3A-13BC-4A8F-BBE6-F8E0159DA9C7}" destId="{18CCD16A-47C8-4839-BFB7-07CA02829BF4}" srcOrd="0" destOrd="0" presId="urn:microsoft.com/office/officeart/2005/8/layout/architecture"/>
    <dgm:cxn modelId="{08F3C1E1-41C4-4066-B3BD-6978795BF439}" type="presParOf" srcId="{B65D2C3A-13BC-4A8F-BBE6-F8E0159DA9C7}" destId="{3CF9C3CE-9CFD-426D-99A2-692797C9F98C}" srcOrd="1" destOrd="0" presId="urn:microsoft.com/office/officeart/2005/8/layout/architecture"/>
    <dgm:cxn modelId="{D12499F0-30FE-497E-B8B1-21BB28D5DE4F}" type="presParOf" srcId="{A5A2579A-3ECC-4FA1-9890-A78CF326CC16}" destId="{96F3C3E1-1AD3-4482-827D-E26E0DBFD0F6}" srcOrd="1" destOrd="0" presId="urn:microsoft.com/office/officeart/2005/8/layout/architecture"/>
    <dgm:cxn modelId="{91D9BED8-58F4-4122-A3F3-59734DBE8236}" type="presParOf" srcId="{A5A2579A-3ECC-4FA1-9890-A78CF326CC16}" destId="{6DB5E364-34C9-49BF-B598-F368C178DDE3}" srcOrd="2" destOrd="0" presId="urn:microsoft.com/office/officeart/2005/8/layout/architecture"/>
    <dgm:cxn modelId="{FA196E82-BB73-4500-B912-0F93C047EC82}" type="presParOf" srcId="{6DB5E364-34C9-49BF-B598-F368C178DDE3}" destId="{C48A44E7-1C89-440C-BC73-1B6F0916AE11}" srcOrd="0" destOrd="0" presId="urn:microsoft.com/office/officeart/2005/8/layout/architecture"/>
    <dgm:cxn modelId="{CB614850-5664-4DE9-9D26-27544CF08987}" type="presParOf" srcId="{6DB5E364-34C9-49BF-B598-F368C178DDE3}" destId="{2ECC704E-E923-43FC-97E3-91155757D6AB}" srcOrd="1" destOrd="0" presId="urn:microsoft.com/office/officeart/2005/8/layout/architecture"/>
    <dgm:cxn modelId="{92F371ED-6605-4119-A304-B183C8737E5A}" type="presParOf" srcId="{A5A2579A-3ECC-4FA1-9890-A78CF326CC16}" destId="{01E9B7F8-F604-4FBD-A3B4-00A2BE279F6A}" srcOrd="3" destOrd="0" presId="urn:microsoft.com/office/officeart/2005/8/layout/architecture"/>
    <dgm:cxn modelId="{C3B1069E-B31B-4CD1-950D-4CF74185C90F}" type="presParOf" srcId="{A5A2579A-3ECC-4FA1-9890-A78CF326CC16}" destId="{64365277-0DA8-4D74-8F77-3F6D56FD59F9}" srcOrd="4" destOrd="0" presId="urn:microsoft.com/office/officeart/2005/8/layout/architecture"/>
    <dgm:cxn modelId="{EF8C2849-4DA1-4857-A88D-8297A0EEB58C}" type="presParOf" srcId="{64365277-0DA8-4D74-8F77-3F6D56FD59F9}" destId="{5B99CC3D-819A-49AE-977D-7B0897BEA1E5}" srcOrd="0" destOrd="0" presId="urn:microsoft.com/office/officeart/2005/8/layout/architecture"/>
    <dgm:cxn modelId="{1295E0A8-07A1-4959-93E0-4D52F6E67FAE}" type="presParOf" srcId="{64365277-0DA8-4D74-8F77-3F6D56FD59F9}" destId="{66F542D0-811C-44D4-A2D2-D7A10EAE0AAF}" srcOrd="1" destOrd="0" presId="urn:microsoft.com/office/officeart/2005/8/layout/architecture"/>
    <dgm:cxn modelId="{F616EA4F-D564-473F-9A1D-41BA04A56919}" type="presParOf" srcId="{A5A2579A-3ECC-4FA1-9890-A78CF326CC16}" destId="{7FE31866-916B-449E-BD75-CADA274E6E18}" srcOrd="5" destOrd="0" presId="urn:microsoft.com/office/officeart/2005/8/layout/architecture"/>
    <dgm:cxn modelId="{8A2B0F3E-C066-4C75-A8F7-82C2255E41B6}" type="presParOf" srcId="{A5A2579A-3ECC-4FA1-9890-A78CF326CC16}" destId="{6F0DFA21-72A9-4294-9058-EC0BC16E4A91}" srcOrd="6" destOrd="0" presId="urn:microsoft.com/office/officeart/2005/8/layout/architecture"/>
    <dgm:cxn modelId="{3FC19F2F-E896-4BDA-BBCE-EA66A619D781}" type="presParOf" srcId="{6F0DFA21-72A9-4294-9058-EC0BC16E4A91}" destId="{9DF3D8BA-467F-4486-BC7E-3C83F08DB35F}" srcOrd="0" destOrd="0" presId="urn:microsoft.com/office/officeart/2005/8/layout/architecture"/>
    <dgm:cxn modelId="{89461998-0809-48CE-85DC-5C6E949D6CD0}" type="presParOf" srcId="{6F0DFA21-72A9-4294-9058-EC0BC16E4A91}" destId="{9C659539-10A4-4CC8-BBE8-C915AD7A74C0}" srcOrd="1" destOrd="0" presId="urn:microsoft.com/office/officeart/2005/8/layout/architecture"/>
    <dgm:cxn modelId="{166D488B-C83C-41C6-8B4E-80E24624FF83}" type="presParOf" srcId="{A5A2579A-3ECC-4FA1-9890-A78CF326CC16}" destId="{347BBAAB-C1A3-4485-BDE9-6BF46B42F3A0}" srcOrd="7" destOrd="0" presId="urn:microsoft.com/office/officeart/2005/8/layout/architecture"/>
    <dgm:cxn modelId="{8DB5DFA6-5E5F-4965-BBC4-F387293305DE}" type="presParOf" srcId="{A5A2579A-3ECC-4FA1-9890-A78CF326CC16}" destId="{8BD557F2-0612-460A-B2BC-FAFBAC314109}" srcOrd="8" destOrd="0" presId="urn:microsoft.com/office/officeart/2005/8/layout/architecture"/>
    <dgm:cxn modelId="{97038567-E0E6-4C3A-AEEF-CC3F72ECB4A8}" type="presParOf" srcId="{8BD557F2-0612-460A-B2BC-FAFBAC314109}" destId="{85C04045-5976-469D-BDCD-FA548B3A1729}" srcOrd="0" destOrd="0" presId="urn:microsoft.com/office/officeart/2005/8/layout/architecture"/>
    <dgm:cxn modelId="{BB9B4294-7C28-4D2F-82C0-0E502DDAEFDA}" type="presParOf" srcId="{8BD557F2-0612-460A-B2BC-FAFBAC314109}" destId="{2C700552-0312-4E18-9AC0-4A51E53F520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4462E8-A860-45F1-AE6F-55AD968911C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CCEEF1-99D2-48F2-93BC-82E3AA286CA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b="1" dirty="0">
              <a:latin typeface="+mn-lt"/>
              <a:cs typeface="Times New Roman" panose="02020603050405020304" pitchFamily="18" charset="0"/>
            </a:rPr>
            <a:t>Tier 2:</a:t>
          </a:r>
          <a:r>
            <a:rPr lang="en-US" dirty="0">
              <a:latin typeface="+mn-lt"/>
              <a:cs typeface="Times New Roman" panose="02020603050405020304" pitchFamily="18" charset="0"/>
            </a:rPr>
            <a:t> Target Water system efficiency </a:t>
          </a:r>
        </a:p>
      </dgm:t>
    </dgm:pt>
    <dgm:pt modelId="{F6D75677-A996-40DD-BA62-25B0DB85E878}" type="parTrans" cxnId="{D5C92187-2FF5-4FC5-A587-F91E5C20AB0B}">
      <dgm:prSet/>
      <dgm:spPr/>
      <dgm:t>
        <a:bodyPr/>
        <a:lstStyle/>
        <a:p>
          <a:endParaRPr lang="en-US"/>
        </a:p>
      </dgm:t>
    </dgm:pt>
    <dgm:pt modelId="{5957306E-16FB-419D-A9E2-93D8624FB21F}" type="sibTrans" cxnId="{D5C92187-2FF5-4FC5-A587-F91E5C20AB0B}">
      <dgm:prSet/>
      <dgm:spPr/>
      <dgm:t>
        <a:bodyPr/>
        <a:lstStyle/>
        <a:p>
          <a:endParaRPr lang="en-US"/>
        </a:p>
      </dgm:t>
    </dgm:pt>
    <dgm:pt modelId="{6525F768-5517-4F3D-8A7F-E5BC3D153A1B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>
              <a:latin typeface="+mn-lt"/>
              <a:cs typeface="Times New Roman" panose="02020603050405020304" pitchFamily="18" charset="0"/>
            </a:rPr>
            <a:t>Eligible projects include:</a:t>
          </a:r>
        </a:p>
      </dgm:t>
    </dgm:pt>
    <dgm:pt modelId="{882B3E0C-B9A5-4865-BF78-D4D08E32DC87}" type="parTrans" cxnId="{79375F22-0036-4341-BCF5-248EACB0F766}">
      <dgm:prSet/>
      <dgm:spPr/>
      <dgm:t>
        <a:bodyPr/>
        <a:lstStyle/>
        <a:p>
          <a:endParaRPr lang="en-US"/>
        </a:p>
      </dgm:t>
    </dgm:pt>
    <dgm:pt modelId="{1BE69DDA-D4B7-48A2-9EAC-2F7545DA068E}" type="sibTrans" cxnId="{79375F22-0036-4341-BCF5-248EACB0F766}">
      <dgm:prSet/>
      <dgm:spPr/>
      <dgm:t>
        <a:bodyPr/>
        <a:lstStyle/>
        <a:p>
          <a:endParaRPr lang="en-US"/>
        </a:p>
      </dgm:t>
    </dgm:pt>
    <dgm:pt modelId="{B8D4FCDF-7964-42EB-884C-34CF5D866639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>
              <a:latin typeface="+mn-lt"/>
              <a:cs typeface="Times New Roman" panose="02020603050405020304" pitchFamily="18" charset="0"/>
            </a:rPr>
            <a:t>Water Utility Setup: </a:t>
          </a:r>
          <a:r>
            <a:rPr lang="en-US" dirty="0">
              <a:latin typeface="+mn-lt"/>
              <a:cs typeface="Times New Roman" panose="02020603050405020304" pitchFamily="18" charset="0"/>
            </a:rPr>
            <a:t>water meters and reading system purchase and installation</a:t>
          </a:r>
        </a:p>
      </dgm:t>
    </dgm:pt>
    <dgm:pt modelId="{B86C1B37-F48E-4046-A452-DEDB0C920BEB}" type="parTrans" cxnId="{645086B0-86D3-4A99-98F6-8607A79E1D90}">
      <dgm:prSet/>
      <dgm:spPr/>
      <dgm:t>
        <a:bodyPr/>
        <a:lstStyle/>
        <a:p>
          <a:endParaRPr lang="en-US"/>
        </a:p>
      </dgm:t>
    </dgm:pt>
    <dgm:pt modelId="{6202BB8D-49C6-4D41-A8F9-06BD24DB1E16}" type="sibTrans" cxnId="{645086B0-86D3-4A99-98F6-8607A79E1D90}">
      <dgm:prSet/>
      <dgm:spPr/>
      <dgm:t>
        <a:bodyPr/>
        <a:lstStyle/>
        <a:p>
          <a:endParaRPr lang="en-US"/>
        </a:p>
      </dgm:t>
    </dgm:pt>
    <dgm:pt modelId="{BD754603-7AE1-4212-9950-82C412E1C85B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latin typeface="+mn-lt"/>
              <a:cs typeface="Times New Roman" panose="02020603050405020304" pitchFamily="18" charset="0"/>
            </a:rPr>
            <a:t>Water booster pump station installation and/or upgrades;</a:t>
          </a:r>
        </a:p>
      </dgm:t>
    </dgm:pt>
    <dgm:pt modelId="{5F5E19E6-20CA-4E03-8D5F-9D7144E6030D}" type="parTrans" cxnId="{FAA8FAF0-F4D9-4674-8164-5EFB7BDD798F}">
      <dgm:prSet/>
      <dgm:spPr/>
      <dgm:t>
        <a:bodyPr/>
        <a:lstStyle/>
        <a:p>
          <a:endParaRPr lang="en-US"/>
        </a:p>
      </dgm:t>
    </dgm:pt>
    <dgm:pt modelId="{919E3F4A-9778-43B2-8655-E7BF7E26E1C4}" type="sibTrans" cxnId="{FAA8FAF0-F4D9-4674-8164-5EFB7BDD798F}">
      <dgm:prSet/>
      <dgm:spPr/>
      <dgm:t>
        <a:bodyPr/>
        <a:lstStyle/>
        <a:p>
          <a:endParaRPr lang="en-US"/>
        </a:p>
      </dgm:t>
    </dgm:pt>
    <dgm:pt modelId="{43F8EB98-A350-4449-A733-0FA49945993C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latin typeface="+mn-lt"/>
              <a:cs typeface="Times New Roman" panose="02020603050405020304" pitchFamily="18" charset="0"/>
            </a:rPr>
            <a:t>GIS mapping and system modeling; and,</a:t>
          </a:r>
        </a:p>
      </dgm:t>
    </dgm:pt>
    <dgm:pt modelId="{698C8A49-3469-4F50-9DAE-9FB1DFF002D4}" type="parTrans" cxnId="{D478DD4B-969F-4152-BE30-5D1C19FFFAAA}">
      <dgm:prSet/>
      <dgm:spPr/>
      <dgm:t>
        <a:bodyPr/>
        <a:lstStyle/>
        <a:p>
          <a:endParaRPr lang="en-US"/>
        </a:p>
      </dgm:t>
    </dgm:pt>
    <dgm:pt modelId="{230C1BB5-98FB-46C6-AED7-A141C64D2E4B}" type="sibTrans" cxnId="{D478DD4B-969F-4152-BE30-5D1C19FFFAAA}">
      <dgm:prSet/>
      <dgm:spPr/>
      <dgm:t>
        <a:bodyPr/>
        <a:lstStyle/>
        <a:p>
          <a:endParaRPr lang="en-US"/>
        </a:p>
      </dgm:t>
    </dgm:pt>
    <dgm:pt modelId="{81731078-5BB9-4E7E-9EF6-74281FC30B8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latin typeface="+mn-lt"/>
              <a:cs typeface="Times New Roman" panose="02020603050405020304" pitchFamily="18" charset="0"/>
            </a:rPr>
            <a:t>Engineering planning, design and construction services associated with the above items</a:t>
          </a:r>
        </a:p>
      </dgm:t>
    </dgm:pt>
    <dgm:pt modelId="{153A6E26-2E2F-4D83-9D25-09170FA685EB}" type="parTrans" cxnId="{FFB45717-18C0-4F37-A901-FBE9E87AD052}">
      <dgm:prSet/>
      <dgm:spPr/>
      <dgm:t>
        <a:bodyPr/>
        <a:lstStyle/>
        <a:p>
          <a:endParaRPr lang="en-US"/>
        </a:p>
      </dgm:t>
    </dgm:pt>
    <dgm:pt modelId="{6D3FEE3E-03BD-45A0-8ABE-CD1ADC03AA78}" type="sibTrans" cxnId="{FFB45717-18C0-4F37-A901-FBE9E87AD052}">
      <dgm:prSet/>
      <dgm:spPr/>
      <dgm:t>
        <a:bodyPr/>
        <a:lstStyle/>
        <a:p>
          <a:endParaRPr lang="en-US"/>
        </a:p>
      </dgm:t>
    </dgm:pt>
    <dgm:pt modelId="{511F8084-AC7F-4024-9C29-1A4E94C32BB2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>
            <a:latin typeface="+mn-lt"/>
            <a:cs typeface="Times New Roman" panose="02020603050405020304" pitchFamily="18" charset="0"/>
          </a:endParaRPr>
        </a:p>
      </dgm:t>
    </dgm:pt>
    <dgm:pt modelId="{D022B52B-1A12-4CD4-8206-2DB3C4C5F562}" type="parTrans" cxnId="{89DE833F-D518-47A4-B8BF-6CB61B1C4B73}">
      <dgm:prSet/>
      <dgm:spPr/>
      <dgm:t>
        <a:bodyPr/>
        <a:lstStyle/>
        <a:p>
          <a:endParaRPr lang="en-US"/>
        </a:p>
      </dgm:t>
    </dgm:pt>
    <dgm:pt modelId="{9809DF6E-64A8-4DD9-8B5B-05DBBD0EE215}" type="sibTrans" cxnId="{89DE833F-D518-47A4-B8BF-6CB61B1C4B73}">
      <dgm:prSet/>
      <dgm:spPr/>
      <dgm:t>
        <a:bodyPr/>
        <a:lstStyle/>
        <a:p>
          <a:endParaRPr lang="en-US"/>
        </a:p>
      </dgm:t>
    </dgm:pt>
    <dgm:pt modelId="{907B4524-984B-4FF2-A254-03B90905E34C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>
            <a:latin typeface="+mn-lt"/>
            <a:cs typeface="Times New Roman" panose="02020603050405020304" pitchFamily="18" charset="0"/>
          </a:endParaRPr>
        </a:p>
      </dgm:t>
    </dgm:pt>
    <dgm:pt modelId="{FE7CE8C1-8455-444B-9FF0-2B70D4421BA3}" type="parTrans" cxnId="{BB80F9FD-B34C-4900-87A8-559510395466}">
      <dgm:prSet/>
      <dgm:spPr/>
      <dgm:t>
        <a:bodyPr/>
        <a:lstStyle/>
        <a:p>
          <a:endParaRPr lang="en-US"/>
        </a:p>
      </dgm:t>
    </dgm:pt>
    <dgm:pt modelId="{D4F7F27C-C9A0-4AD4-AB15-B9D9780A096D}" type="sibTrans" cxnId="{BB80F9FD-B34C-4900-87A8-559510395466}">
      <dgm:prSet/>
      <dgm:spPr/>
      <dgm:t>
        <a:bodyPr/>
        <a:lstStyle/>
        <a:p>
          <a:endParaRPr lang="en-US"/>
        </a:p>
      </dgm:t>
    </dgm:pt>
    <dgm:pt modelId="{B1EA832E-3384-4FDB-B8F1-6A8A7B39C372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>
            <a:latin typeface="+mn-lt"/>
            <a:cs typeface="Times New Roman" panose="02020603050405020304" pitchFamily="18" charset="0"/>
          </a:endParaRPr>
        </a:p>
      </dgm:t>
    </dgm:pt>
    <dgm:pt modelId="{E2672F2C-E683-43BF-B3E3-90C38B424CCD}" type="parTrans" cxnId="{E291BDA8-D170-4CBB-82B9-F05E6A352D2E}">
      <dgm:prSet/>
      <dgm:spPr/>
      <dgm:t>
        <a:bodyPr/>
        <a:lstStyle/>
        <a:p>
          <a:endParaRPr lang="en-US"/>
        </a:p>
      </dgm:t>
    </dgm:pt>
    <dgm:pt modelId="{9A3DE3EE-D25C-4F4C-90BF-78A51F932CF1}" type="sibTrans" cxnId="{E291BDA8-D170-4CBB-82B9-F05E6A352D2E}">
      <dgm:prSet/>
      <dgm:spPr/>
      <dgm:t>
        <a:bodyPr/>
        <a:lstStyle/>
        <a:p>
          <a:endParaRPr lang="en-US"/>
        </a:p>
      </dgm:t>
    </dgm:pt>
    <dgm:pt modelId="{ACC33E91-9E1F-4795-8800-307377A45E34}" type="pres">
      <dgm:prSet presAssocID="{224462E8-A860-45F1-AE6F-55AD968911C5}" presName="Name0" presStyleCnt="0">
        <dgm:presLayoutVars>
          <dgm:dir/>
          <dgm:resizeHandles val="exact"/>
        </dgm:presLayoutVars>
      </dgm:prSet>
      <dgm:spPr/>
    </dgm:pt>
    <dgm:pt modelId="{667F766F-6481-428B-A16D-096CD85EE92D}" type="pres">
      <dgm:prSet presAssocID="{86CCEEF1-99D2-48F2-93BC-82E3AA286CA6}" presName="node" presStyleLbl="node1" presStyleIdx="0" presStyleCnt="2" custLinFactNeighborX="1668" custLinFactNeighborY="1234">
        <dgm:presLayoutVars>
          <dgm:bulletEnabled val="1"/>
        </dgm:presLayoutVars>
      </dgm:prSet>
      <dgm:spPr/>
    </dgm:pt>
    <dgm:pt modelId="{535CA179-4589-4C44-8837-1AFB1B8A66F5}" type="pres">
      <dgm:prSet presAssocID="{5957306E-16FB-419D-A9E2-93D8624FB21F}" presName="sibTrans" presStyleLbl="sibTrans2D1" presStyleIdx="0" presStyleCnt="1"/>
      <dgm:spPr/>
    </dgm:pt>
    <dgm:pt modelId="{B65AFD95-0412-4ECF-99C3-4BB2EF50C1C7}" type="pres">
      <dgm:prSet presAssocID="{5957306E-16FB-419D-A9E2-93D8624FB21F}" presName="connectorText" presStyleLbl="sibTrans2D1" presStyleIdx="0" presStyleCnt="1"/>
      <dgm:spPr/>
    </dgm:pt>
    <dgm:pt modelId="{C909DEAD-7330-4352-B45D-2EC0BD24F009}" type="pres">
      <dgm:prSet presAssocID="{6525F768-5517-4F3D-8A7F-E5BC3D153A1B}" presName="node" presStyleLbl="node1" presStyleIdx="1" presStyleCnt="2">
        <dgm:presLayoutVars>
          <dgm:bulletEnabled val="1"/>
        </dgm:presLayoutVars>
      </dgm:prSet>
      <dgm:spPr/>
    </dgm:pt>
  </dgm:ptLst>
  <dgm:cxnLst>
    <dgm:cxn modelId="{4E6E4101-45E2-4282-86F6-8D5CB89F3827}" type="presOf" srcId="{B1EA832E-3384-4FDB-B8F1-6A8A7B39C372}" destId="{C909DEAD-7330-4352-B45D-2EC0BD24F009}" srcOrd="0" destOrd="4" presId="urn:microsoft.com/office/officeart/2005/8/layout/process1"/>
    <dgm:cxn modelId="{FFB45717-18C0-4F37-A901-FBE9E87AD052}" srcId="{6525F768-5517-4F3D-8A7F-E5BC3D153A1B}" destId="{81731078-5BB9-4E7E-9EF6-74281FC30B86}" srcOrd="6" destOrd="0" parTransId="{153A6E26-2E2F-4D83-9D25-09170FA685EB}" sibTransId="{6D3FEE3E-03BD-45A0-8ABE-CD1ADC03AA78}"/>
    <dgm:cxn modelId="{79375F22-0036-4341-BCF5-248EACB0F766}" srcId="{224462E8-A860-45F1-AE6F-55AD968911C5}" destId="{6525F768-5517-4F3D-8A7F-E5BC3D153A1B}" srcOrd="1" destOrd="0" parTransId="{882B3E0C-B9A5-4865-BF78-D4D08E32DC87}" sibTransId="{1BE69DDA-D4B7-48A2-9EAC-2F7545DA068E}"/>
    <dgm:cxn modelId="{653DEF28-4DD4-48B6-9D82-A4E14B0A8C08}" type="presOf" srcId="{81731078-5BB9-4E7E-9EF6-74281FC30B86}" destId="{C909DEAD-7330-4352-B45D-2EC0BD24F009}" srcOrd="0" destOrd="7" presId="urn:microsoft.com/office/officeart/2005/8/layout/process1"/>
    <dgm:cxn modelId="{02A6A52A-C0BF-4B65-B3C0-0E7CEF89DB7B}" type="presOf" srcId="{5957306E-16FB-419D-A9E2-93D8624FB21F}" destId="{B65AFD95-0412-4ECF-99C3-4BB2EF50C1C7}" srcOrd="1" destOrd="0" presId="urn:microsoft.com/office/officeart/2005/8/layout/process1"/>
    <dgm:cxn modelId="{9C00A92F-3F08-4912-936C-0C0256FF5F43}" type="presOf" srcId="{511F8084-AC7F-4024-9C29-1A4E94C32BB2}" destId="{C909DEAD-7330-4352-B45D-2EC0BD24F009}" srcOrd="0" destOrd="2" presId="urn:microsoft.com/office/officeart/2005/8/layout/process1"/>
    <dgm:cxn modelId="{89DE833F-D518-47A4-B8BF-6CB61B1C4B73}" srcId="{6525F768-5517-4F3D-8A7F-E5BC3D153A1B}" destId="{511F8084-AC7F-4024-9C29-1A4E94C32BB2}" srcOrd="1" destOrd="0" parTransId="{D022B52B-1A12-4CD4-8206-2DB3C4C5F562}" sibTransId="{9809DF6E-64A8-4DD9-8B5B-05DBBD0EE215}"/>
    <dgm:cxn modelId="{D478DD4B-969F-4152-BE30-5D1C19FFFAAA}" srcId="{6525F768-5517-4F3D-8A7F-E5BC3D153A1B}" destId="{43F8EB98-A350-4449-A733-0FA49945993C}" srcOrd="4" destOrd="0" parTransId="{698C8A49-3469-4F50-9DAE-9FB1DFF002D4}" sibTransId="{230C1BB5-98FB-46C6-AED7-A141C64D2E4B}"/>
    <dgm:cxn modelId="{B3622570-E9EB-46C1-AF40-6A0F9F4E8613}" type="presOf" srcId="{BD754603-7AE1-4212-9950-82C412E1C85B}" destId="{C909DEAD-7330-4352-B45D-2EC0BD24F009}" srcOrd="0" destOrd="3" presId="urn:microsoft.com/office/officeart/2005/8/layout/process1"/>
    <dgm:cxn modelId="{98A4EA7A-B1BD-467A-977B-E5294486A4F6}" type="presOf" srcId="{86CCEEF1-99D2-48F2-93BC-82E3AA286CA6}" destId="{667F766F-6481-428B-A16D-096CD85EE92D}" srcOrd="0" destOrd="0" presId="urn:microsoft.com/office/officeart/2005/8/layout/process1"/>
    <dgm:cxn modelId="{6D51AE7B-18A1-420A-977B-BCEE983D1A26}" type="presOf" srcId="{43F8EB98-A350-4449-A733-0FA49945993C}" destId="{C909DEAD-7330-4352-B45D-2EC0BD24F009}" srcOrd="0" destOrd="5" presId="urn:microsoft.com/office/officeart/2005/8/layout/process1"/>
    <dgm:cxn modelId="{D5C92187-2FF5-4FC5-A587-F91E5C20AB0B}" srcId="{224462E8-A860-45F1-AE6F-55AD968911C5}" destId="{86CCEEF1-99D2-48F2-93BC-82E3AA286CA6}" srcOrd="0" destOrd="0" parTransId="{F6D75677-A996-40DD-BA62-25B0DB85E878}" sibTransId="{5957306E-16FB-419D-A9E2-93D8624FB21F}"/>
    <dgm:cxn modelId="{CF48F98E-1E3B-448A-A699-744101C0A86D}" type="presOf" srcId="{5957306E-16FB-419D-A9E2-93D8624FB21F}" destId="{535CA179-4589-4C44-8837-1AFB1B8A66F5}" srcOrd="0" destOrd="0" presId="urn:microsoft.com/office/officeart/2005/8/layout/process1"/>
    <dgm:cxn modelId="{E291BDA8-D170-4CBB-82B9-F05E6A352D2E}" srcId="{6525F768-5517-4F3D-8A7F-E5BC3D153A1B}" destId="{B1EA832E-3384-4FDB-B8F1-6A8A7B39C372}" srcOrd="3" destOrd="0" parTransId="{E2672F2C-E683-43BF-B3E3-90C38B424CCD}" sibTransId="{9A3DE3EE-D25C-4F4C-90BF-78A51F932CF1}"/>
    <dgm:cxn modelId="{645086B0-86D3-4A99-98F6-8607A79E1D90}" srcId="{6525F768-5517-4F3D-8A7F-E5BC3D153A1B}" destId="{B8D4FCDF-7964-42EB-884C-34CF5D866639}" srcOrd="0" destOrd="0" parTransId="{B86C1B37-F48E-4046-A452-DEDB0C920BEB}" sibTransId="{6202BB8D-49C6-4D41-A8F9-06BD24DB1E16}"/>
    <dgm:cxn modelId="{3D9702BC-4167-4FA2-8799-A7C7761EA5C6}" type="presOf" srcId="{6525F768-5517-4F3D-8A7F-E5BC3D153A1B}" destId="{C909DEAD-7330-4352-B45D-2EC0BD24F009}" srcOrd="0" destOrd="0" presId="urn:microsoft.com/office/officeart/2005/8/layout/process1"/>
    <dgm:cxn modelId="{1B8341D1-1937-4FA8-9715-AEE235120468}" type="presOf" srcId="{B8D4FCDF-7964-42EB-884C-34CF5D866639}" destId="{C909DEAD-7330-4352-B45D-2EC0BD24F009}" srcOrd="0" destOrd="1" presId="urn:microsoft.com/office/officeart/2005/8/layout/process1"/>
    <dgm:cxn modelId="{FAA8FAF0-F4D9-4674-8164-5EFB7BDD798F}" srcId="{6525F768-5517-4F3D-8A7F-E5BC3D153A1B}" destId="{BD754603-7AE1-4212-9950-82C412E1C85B}" srcOrd="2" destOrd="0" parTransId="{5F5E19E6-20CA-4E03-8D5F-9D7144E6030D}" sibTransId="{919E3F4A-9778-43B2-8655-E7BF7E26E1C4}"/>
    <dgm:cxn modelId="{CFC955F4-33C7-404E-A676-DC55F9D0F4E1}" type="presOf" srcId="{907B4524-984B-4FF2-A254-03B90905E34C}" destId="{C909DEAD-7330-4352-B45D-2EC0BD24F009}" srcOrd="0" destOrd="6" presId="urn:microsoft.com/office/officeart/2005/8/layout/process1"/>
    <dgm:cxn modelId="{EB276FFD-AD3F-41EA-A531-F0AB6706B644}" type="presOf" srcId="{224462E8-A860-45F1-AE6F-55AD968911C5}" destId="{ACC33E91-9E1F-4795-8800-307377A45E34}" srcOrd="0" destOrd="0" presId="urn:microsoft.com/office/officeart/2005/8/layout/process1"/>
    <dgm:cxn modelId="{BB80F9FD-B34C-4900-87A8-559510395466}" srcId="{6525F768-5517-4F3D-8A7F-E5BC3D153A1B}" destId="{907B4524-984B-4FF2-A254-03B90905E34C}" srcOrd="5" destOrd="0" parTransId="{FE7CE8C1-8455-444B-9FF0-2B70D4421BA3}" sibTransId="{D4F7F27C-C9A0-4AD4-AB15-B9D9780A096D}"/>
    <dgm:cxn modelId="{59740D67-63A3-4394-A42A-BFB81D81DB45}" type="presParOf" srcId="{ACC33E91-9E1F-4795-8800-307377A45E34}" destId="{667F766F-6481-428B-A16D-096CD85EE92D}" srcOrd="0" destOrd="0" presId="urn:microsoft.com/office/officeart/2005/8/layout/process1"/>
    <dgm:cxn modelId="{D711A7BE-563C-4FDF-BE65-FA2275576A0D}" type="presParOf" srcId="{ACC33E91-9E1F-4795-8800-307377A45E34}" destId="{535CA179-4589-4C44-8837-1AFB1B8A66F5}" srcOrd="1" destOrd="0" presId="urn:microsoft.com/office/officeart/2005/8/layout/process1"/>
    <dgm:cxn modelId="{1A0FA0AF-9306-46A5-AC95-10071957BFE9}" type="presParOf" srcId="{535CA179-4589-4C44-8837-1AFB1B8A66F5}" destId="{B65AFD95-0412-4ECF-99C3-4BB2EF50C1C7}" srcOrd="0" destOrd="0" presId="urn:microsoft.com/office/officeart/2005/8/layout/process1"/>
    <dgm:cxn modelId="{F2F62CB7-2C25-4EBF-AA02-53B8F4969F55}" type="presParOf" srcId="{ACC33E91-9E1F-4795-8800-307377A45E34}" destId="{C909DEAD-7330-4352-B45D-2EC0BD24F00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802A0A-789C-4A0C-A9A5-D73DF29A2D0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FAD141-5630-4523-B2D0-502C3183376F}">
      <dgm:prSet phldrT="[Text]" custT="1"/>
      <dgm:spPr/>
      <dgm:t>
        <a:bodyPr/>
        <a:lstStyle/>
        <a:p>
          <a:r>
            <a:rPr lang="en-US" sz="2000" dirty="0"/>
            <a:t>$100M</a:t>
          </a:r>
        </a:p>
      </dgm:t>
    </dgm:pt>
    <dgm:pt modelId="{8B80FD94-65FA-43CB-9266-5DF4D8FD71B7}" type="parTrans" cxnId="{C2376145-37AE-4FD6-8B01-20C402AFB166}">
      <dgm:prSet/>
      <dgm:spPr/>
      <dgm:t>
        <a:bodyPr/>
        <a:lstStyle/>
        <a:p>
          <a:endParaRPr lang="en-US"/>
        </a:p>
      </dgm:t>
    </dgm:pt>
    <dgm:pt modelId="{1F80D16D-583E-4947-83F5-6EECBC4F6C31}" type="sibTrans" cxnId="{C2376145-37AE-4FD6-8B01-20C402AFB166}">
      <dgm:prSet/>
      <dgm:spPr/>
      <dgm:t>
        <a:bodyPr/>
        <a:lstStyle/>
        <a:p>
          <a:endParaRPr lang="en-US"/>
        </a:p>
      </dgm:t>
    </dgm:pt>
    <dgm:pt modelId="{A3C9F741-C3CB-4838-9189-40F0CAF5CD30}">
      <dgm:prSet phldrT="[Text]" custT="1"/>
      <dgm:spPr/>
      <dgm:t>
        <a:bodyPr/>
        <a:lstStyle/>
        <a:p>
          <a:r>
            <a:rPr lang="en-US" sz="2600" dirty="0"/>
            <a:t>$124M</a:t>
          </a:r>
        </a:p>
      </dgm:t>
    </dgm:pt>
    <dgm:pt modelId="{D39CA9A2-5B40-47A9-999D-9D77CD343535}" type="parTrans" cxnId="{C081A8AC-BACE-480E-84A8-0362BE8E6E4D}">
      <dgm:prSet/>
      <dgm:spPr/>
      <dgm:t>
        <a:bodyPr/>
        <a:lstStyle/>
        <a:p>
          <a:endParaRPr lang="en-US"/>
        </a:p>
      </dgm:t>
    </dgm:pt>
    <dgm:pt modelId="{D4D87D44-8379-4108-90C9-AC10EC8EF516}" type="sibTrans" cxnId="{C081A8AC-BACE-480E-84A8-0362BE8E6E4D}">
      <dgm:prSet/>
      <dgm:spPr/>
      <dgm:t>
        <a:bodyPr/>
        <a:lstStyle/>
        <a:p>
          <a:endParaRPr lang="en-US"/>
        </a:p>
      </dgm:t>
    </dgm:pt>
    <dgm:pt modelId="{C764DBB0-0AA9-4C8C-880A-2CCC237AC252}">
      <dgm:prSet custT="1"/>
      <dgm:spPr/>
      <dgm:t>
        <a:bodyPr/>
        <a:lstStyle/>
        <a:p>
          <a:r>
            <a:rPr lang="en-US" sz="2000" dirty="0"/>
            <a:t>$76M</a:t>
          </a:r>
        </a:p>
      </dgm:t>
    </dgm:pt>
    <dgm:pt modelId="{1F0359BD-E91B-4516-B996-551DE863879C}" type="parTrans" cxnId="{9EB4F81C-1D51-4832-AB09-CB57F510A5B1}">
      <dgm:prSet/>
      <dgm:spPr/>
      <dgm:t>
        <a:bodyPr/>
        <a:lstStyle/>
        <a:p>
          <a:endParaRPr lang="en-US"/>
        </a:p>
      </dgm:t>
    </dgm:pt>
    <dgm:pt modelId="{6A8411F9-6F91-4FF6-9250-EA433F465DB8}" type="sibTrans" cxnId="{9EB4F81C-1D51-4832-AB09-CB57F510A5B1}">
      <dgm:prSet/>
      <dgm:spPr/>
      <dgm:t>
        <a:bodyPr/>
        <a:lstStyle/>
        <a:p>
          <a:endParaRPr lang="en-US"/>
        </a:p>
      </dgm:t>
    </dgm:pt>
    <dgm:pt modelId="{873764C5-3B93-4A7C-ACF6-5B6E36AA3237}">
      <dgm:prSet custT="1"/>
      <dgm:spPr/>
      <dgm:t>
        <a:bodyPr/>
        <a:lstStyle/>
        <a:p>
          <a:r>
            <a:rPr lang="en-US" sz="1900" dirty="0"/>
            <a:t>$100M</a:t>
          </a:r>
        </a:p>
      </dgm:t>
    </dgm:pt>
    <dgm:pt modelId="{035EE97D-6FC5-42E2-9B47-9E69E560E72F}" type="sibTrans" cxnId="{1A825822-28B9-4695-A6D6-D0FC9D793E36}">
      <dgm:prSet/>
      <dgm:spPr/>
      <dgm:t>
        <a:bodyPr/>
        <a:lstStyle/>
        <a:p>
          <a:endParaRPr lang="en-US"/>
        </a:p>
      </dgm:t>
    </dgm:pt>
    <dgm:pt modelId="{F0E6A26D-BF29-4B95-A5D8-1AC3D1691D8C}" type="parTrans" cxnId="{1A825822-28B9-4695-A6D6-D0FC9D793E36}">
      <dgm:prSet/>
      <dgm:spPr/>
      <dgm:t>
        <a:bodyPr/>
        <a:lstStyle/>
        <a:p>
          <a:endParaRPr lang="en-US"/>
        </a:p>
      </dgm:t>
    </dgm:pt>
    <dgm:pt modelId="{C6962E93-7BC6-4FD1-9937-6E052D4C86CC}" type="pres">
      <dgm:prSet presAssocID="{13802A0A-789C-4A0C-A9A5-D73DF29A2D05}" presName="linearFlow" presStyleCnt="0">
        <dgm:presLayoutVars>
          <dgm:dir/>
          <dgm:resizeHandles val="exact"/>
        </dgm:presLayoutVars>
      </dgm:prSet>
      <dgm:spPr/>
    </dgm:pt>
    <dgm:pt modelId="{51986D6E-0AF1-4553-9AB7-909110206696}" type="pres">
      <dgm:prSet presAssocID="{81FAD141-5630-4523-B2D0-502C3183376F}" presName="node" presStyleLbl="node1" presStyleIdx="0" presStyleCnt="4" custScaleX="167371" custScaleY="155461">
        <dgm:presLayoutVars>
          <dgm:bulletEnabled val="1"/>
        </dgm:presLayoutVars>
      </dgm:prSet>
      <dgm:spPr/>
    </dgm:pt>
    <dgm:pt modelId="{16E5CFBF-E8FD-41A0-87C3-33DB5026B607}" type="pres">
      <dgm:prSet presAssocID="{1F80D16D-583E-4947-83F5-6EECBC4F6C31}" presName="spacerL" presStyleCnt="0"/>
      <dgm:spPr/>
    </dgm:pt>
    <dgm:pt modelId="{17E03513-9E86-4B14-A25E-4FC2B31B88EA}" type="pres">
      <dgm:prSet presAssocID="{1F80D16D-583E-4947-83F5-6EECBC4F6C31}" presName="sibTrans" presStyleLbl="sibTrans2D1" presStyleIdx="0" presStyleCnt="3" custLinFactX="338352" custLinFactNeighborX="400000" custLinFactNeighborY="4557"/>
      <dgm:spPr>
        <a:prstGeom prst="mathMinus">
          <a:avLst/>
        </a:prstGeom>
      </dgm:spPr>
    </dgm:pt>
    <dgm:pt modelId="{8DE5B3D8-83FB-40FB-8968-3E7A441E6674}" type="pres">
      <dgm:prSet presAssocID="{1F80D16D-583E-4947-83F5-6EECBC4F6C31}" presName="spacerR" presStyleCnt="0"/>
      <dgm:spPr/>
    </dgm:pt>
    <dgm:pt modelId="{BC06FF86-FF41-4C7D-B9A1-6AEDD89AC3F9}" type="pres">
      <dgm:prSet presAssocID="{873764C5-3B93-4A7C-ACF6-5B6E36AA3237}" presName="node" presStyleLbl="node1" presStyleIdx="1" presStyleCnt="4" custScaleX="158113" custScaleY="162695">
        <dgm:presLayoutVars>
          <dgm:bulletEnabled val="1"/>
        </dgm:presLayoutVars>
      </dgm:prSet>
      <dgm:spPr/>
    </dgm:pt>
    <dgm:pt modelId="{7EEBF1F7-5E5F-4097-A58E-99A3D32AB0B4}" type="pres">
      <dgm:prSet presAssocID="{035EE97D-6FC5-42E2-9B47-9E69E560E72F}" presName="spacerL" presStyleCnt="0"/>
      <dgm:spPr/>
    </dgm:pt>
    <dgm:pt modelId="{0567C8F7-194F-46CA-9FF9-D1EC02D2F558}" type="pres">
      <dgm:prSet presAssocID="{035EE97D-6FC5-42E2-9B47-9E69E560E72F}" presName="sibTrans" presStyleLbl="sibTrans2D1" presStyleIdx="1" presStyleCnt="3" custLinFactX="-340526" custLinFactNeighborX="-400000"/>
      <dgm:spPr/>
    </dgm:pt>
    <dgm:pt modelId="{477E2044-32F7-43E7-BB24-B0CD4AFDE69F}" type="pres">
      <dgm:prSet presAssocID="{035EE97D-6FC5-42E2-9B47-9E69E560E72F}" presName="spacerR" presStyleCnt="0"/>
      <dgm:spPr/>
    </dgm:pt>
    <dgm:pt modelId="{17EE90C3-D71C-41B3-A15C-B6D1055CA7F9}" type="pres">
      <dgm:prSet presAssocID="{C764DBB0-0AA9-4C8C-880A-2CCC237AC252}" presName="node" presStyleLbl="node1" presStyleIdx="2" presStyleCnt="4" custScaleX="173551" custScaleY="169874">
        <dgm:presLayoutVars>
          <dgm:bulletEnabled val="1"/>
        </dgm:presLayoutVars>
      </dgm:prSet>
      <dgm:spPr/>
    </dgm:pt>
    <dgm:pt modelId="{01B29C85-B120-4661-A747-AD97CF0124C5}" type="pres">
      <dgm:prSet presAssocID="{6A8411F9-6F91-4FF6-9250-EA433F465DB8}" presName="spacerL" presStyleCnt="0"/>
      <dgm:spPr/>
    </dgm:pt>
    <dgm:pt modelId="{F8780E06-8732-42B6-9010-8CC0B7233FB1}" type="pres">
      <dgm:prSet presAssocID="{6A8411F9-6F91-4FF6-9250-EA433F465DB8}" presName="sibTrans" presStyleLbl="sibTrans2D1" presStyleIdx="2" presStyleCnt="3"/>
      <dgm:spPr/>
    </dgm:pt>
    <dgm:pt modelId="{B8709A8C-BA7E-4EBD-BB1E-1C967F6D471D}" type="pres">
      <dgm:prSet presAssocID="{6A8411F9-6F91-4FF6-9250-EA433F465DB8}" presName="spacerR" presStyleCnt="0"/>
      <dgm:spPr/>
    </dgm:pt>
    <dgm:pt modelId="{7FAFBB58-297F-4614-889B-476D42297616}" type="pres">
      <dgm:prSet presAssocID="{A3C9F741-C3CB-4838-9189-40F0CAF5CD30}" presName="node" presStyleLbl="node1" presStyleIdx="3" presStyleCnt="4" custScaleX="257330" custScaleY="240037">
        <dgm:presLayoutVars>
          <dgm:bulletEnabled val="1"/>
        </dgm:presLayoutVars>
      </dgm:prSet>
      <dgm:spPr/>
    </dgm:pt>
  </dgm:ptLst>
  <dgm:cxnLst>
    <dgm:cxn modelId="{9EB4F81C-1D51-4832-AB09-CB57F510A5B1}" srcId="{13802A0A-789C-4A0C-A9A5-D73DF29A2D05}" destId="{C764DBB0-0AA9-4C8C-880A-2CCC237AC252}" srcOrd="2" destOrd="0" parTransId="{1F0359BD-E91B-4516-B996-551DE863879C}" sibTransId="{6A8411F9-6F91-4FF6-9250-EA433F465DB8}"/>
    <dgm:cxn modelId="{1A825822-28B9-4695-A6D6-D0FC9D793E36}" srcId="{13802A0A-789C-4A0C-A9A5-D73DF29A2D05}" destId="{873764C5-3B93-4A7C-ACF6-5B6E36AA3237}" srcOrd="1" destOrd="0" parTransId="{F0E6A26D-BF29-4B95-A5D8-1AC3D1691D8C}" sibTransId="{035EE97D-6FC5-42E2-9B47-9E69E560E72F}"/>
    <dgm:cxn modelId="{2AA7E25D-3725-4CBC-940A-E8685065DDEA}" type="presOf" srcId="{873764C5-3B93-4A7C-ACF6-5B6E36AA3237}" destId="{BC06FF86-FF41-4C7D-B9A1-6AEDD89AC3F9}" srcOrd="0" destOrd="0" presId="urn:microsoft.com/office/officeart/2005/8/layout/equation1"/>
    <dgm:cxn modelId="{C2376145-37AE-4FD6-8B01-20C402AFB166}" srcId="{13802A0A-789C-4A0C-A9A5-D73DF29A2D05}" destId="{81FAD141-5630-4523-B2D0-502C3183376F}" srcOrd="0" destOrd="0" parTransId="{8B80FD94-65FA-43CB-9266-5DF4D8FD71B7}" sibTransId="{1F80D16D-583E-4947-83F5-6EECBC4F6C31}"/>
    <dgm:cxn modelId="{68A28D4C-CDB4-45E2-BDB2-1E8604C49F59}" type="presOf" srcId="{C764DBB0-0AA9-4C8C-880A-2CCC237AC252}" destId="{17EE90C3-D71C-41B3-A15C-B6D1055CA7F9}" srcOrd="0" destOrd="0" presId="urn:microsoft.com/office/officeart/2005/8/layout/equation1"/>
    <dgm:cxn modelId="{726AB674-A22A-45B4-AC88-66446F5F34D0}" type="presOf" srcId="{81FAD141-5630-4523-B2D0-502C3183376F}" destId="{51986D6E-0AF1-4553-9AB7-909110206696}" srcOrd="0" destOrd="0" presId="urn:microsoft.com/office/officeart/2005/8/layout/equation1"/>
    <dgm:cxn modelId="{158A6B7E-9E3F-4CF8-870D-E5B52211E4AC}" type="presOf" srcId="{13802A0A-789C-4A0C-A9A5-D73DF29A2D05}" destId="{C6962E93-7BC6-4FD1-9937-6E052D4C86CC}" srcOrd="0" destOrd="0" presId="urn:microsoft.com/office/officeart/2005/8/layout/equation1"/>
    <dgm:cxn modelId="{C081A8AC-BACE-480E-84A8-0362BE8E6E4D}" srcId="{13802A0A-789C-4A0C-A9A5-D73DF29A2D05}" destId="{A3C9F741-C3CB-4838-9189-40F0CAF5CD30}" srcOrd="3" destOrd="0" parTransId="{D39CA9A2-5B40-47A9-999D-9D77CD343535}" sibTransId="{D4D87D44-8379-4108-90C9-AC10EC8EF516}"/>
    <dgm:cxn modelId="{830613C0-50FA-422F-ABDE-9907FD3328A9}" type="presOf" srcId="{A3C9F741-C3CB-4838-9189-40F0CAF5CD30}" destId="{7FAFBB58-297F-4614-889B-476D42297616}" srcOrd="0" destOrd="0" presId="urn:microsoft.com/office/officeart/2005/8/layout/equation1"/>
    <dgm:cxn modelId="{9DC3B2D6-99F5-4067-A786-DCF28F6D659A}" type="presOf" srcId="{1F80D16D-583E-4947-83F5-6EECBC4F6C31}" destId="{17E03513-9E86-4B14-A25E-4FC2B31B88EA}" srcOrd="0" destOrd="0" presId="urn:microsoft.com/office/officeart/2005/8/layout/equation1"/>
    <dgm:cxn modelId="{D7F749D9-69EF-4E4D-990F-67E1E3C054BC}" type="presOf" srcId="{035EE97D-6FC5-42E2-9B47-9E69E560E72F}" destId="{0567C8F7-194F-46CA-9FF9-D1EC02D2F558}" srcOrd="0" destOrd="0" presId="urn:microsoft.com/office/officeart/2005/8/layout/equation1"/>
    <dgm:cxn modelId="{C9F88CDB-E42F-4435-A2B4-FDD0B47BE83F}" type="presOf" srcId="{6A8411F9-6F91-4FF6-9250-EA433F465DB8}" destId="{F8780E06-8732-42B6-9010-8CC0B7233FB1}" srcOrd="0" destOrd="0" presId="urn:microsoft.com/office/officeart/2005/8/layout/equation1"/>
    <dgm:cxn modelId="{658679DF-DDB8-4541-B5FA-A0B443246544}" type="presParOf" srcId="{C6962E93-7BC6-4FD1-9937-6E052D4C86CC}" destId="{51986D6E-0AF1-4553-9AB7-909110206696}" srcOrd="0" destOrd="0" presId="urn:microsoft.com/office/officeart/2005/8/layout/equation1"/>
    <dgm:cxn modelId="{70444DF1-93C1-4944-AE80-9055ACB1497D}" type="presParOf" srcId="{C6962E93-7BC6-4FD1-9937-6E052D4C86CC}" destId="{16E5CFBF-E8FD-41A0-87C3-33DB5026B607}" srcOrd="1" destOrd="0" presId="urn:microsoft.com/office/officeart/2005/8/layout/equation1"/>
    <dgm:cxn modelId="{F3ED77A0-E8A5-4455-BE6E-6858FE875541}" type="presParOf" srcId="{C6962E93-7BC6-4FD1-9937-6E052D4C86CC}" destId="{17E03513-9E86-4B14-A25E-4FC2B31B88EA}" srcOrd="2" destOrd="0" presId="urn:microsoft.com/office/officeart/2005/8/layout/equation1"/>
    <dgm:cxn modelId="{809C35ED-81A1-4788-804D-7B7934696C9D}" type="presParOf" srcId="{C6962E93-7BC6-4FD1-9937-6E052D4C86CC}" destId="{8DE5B3D8-83FB-40FB-8968-3E7A441E6674}" srcOrd="3" destOrd="0" presId="urn:microsoft.com/office/officeart/2005/8/layout/equation1"/>
    <dgm:cxn modelId="{C5634E5B-7C85-4813-92CC-A3982FCCE69C}" type="presParOf" srcId="{C6962E93-7BC6-4FD1-9937-6E052D4C86CC}" destId="{BC06FF86-FF41-4C7D-B9A1-6AEDD89AC3F9}" srcOrd="4" destOrd="0" presId="urn:microsoft.com/office/officeart/2005/8/layout/equation1"/>
    <dgm:cxn modelId="{C819D5F1-8448-4B81-A0C3-DDB85C8C21FE}" type="presParOf" srcId="{C6962E93-7BC6-4FD1-9937-6E052D4C86CC}" destId="{7EEBF1F7-5E5F-4097-A58E-99A3D32AB0B4}" srcOrd="5" destOrd="0" presId="urn:microsoft.com/office/officeart/2005/8/layout/equation1"/>
    <dgm:cxn modelId="{02D0AF30-17AE-4DE1-BDB4-D05052BACAA1}" type="presParOf" srcId="{C6962E93-7BC6-4FD1-9937-6E052D4C86CC}" destId="{0567C8F7-194F-46CA-9FF9-D1EC02D2F558}" srcOrd="6" destOrd="0" presId="urn:microsoft.com/office/officeart/2005/8/layout/equation1"/>
    <dgm:cxn modelId="{9DB2BE34-0579-4357-B906-5418D06CF619}" type="presParOf" srcId="{C6962E93-7BC6-4FD1-9937-6E052D4C86CC}" destId="{477E2044-32F7-43E7-BB24-B0CD4AFDE69F}" srcOrd="7" destOrd="0" presId="urn:microsoft.com/office/officeart/2005/8/layout/equation1"/>
    <dgm:cxn modelId="{7A5C4BE1-BFA5-4195-B006-5A0CFB5B5983}" type="presParOf" srcId="{C6962E93-7BC6-4FD1-9937-6E052D4C86CC}" destId="{17EE90C3-D71C-41B3-A15C-B6D1055CA7F9}" srcOrd="8" destOrd="0" presId="urn:microsoft.com/office/officeart/2005/8/layout/equation1"/>
    <dgm:cxn modelId="{FB1D0562-0829-4C85-A121-F03C3C282E40}" type="presParOf" srcId="{C6962E93-7BC6-4FD1-9937-6E052D4C86CC}" destId="{01B29C85-B120-4661-A747-AD97CF0124C5}" srcOrd="9" destOrd="0" presId="urn:microsoft.com/office/officeart/2005/8/layout/equation1"/>
    <dgm:cxn modelId="{3504B281-9606-41BD-883E-C955D6ABA30E}" type="presParOf" srcId="{C6962E93-7BC6-4FD1-9937-6E052D4C86CC}" destId="{F8780E06-8732-42B6-9010-8CC0B7233FB1}" srcOrd="10" destOrd="0" presId="urn:microsoft.com/office/officeart/2005/8/layout/equation1"/>
    <dgm:cxn modelId="{DC87C4BA-E320-482F-8295-6CB9902A29ED}" type="presParOf" srcId="{C6962E93-7BC6-4FD1-9937-6E052D4C86CC}" destId="{B8709A8C-BA7E-4EBD-BB1E-1C967F6D471D}" srcOrd="11" destOrd="0" presId="urn:microsoft.com/office/officeart/2005/8/layout/equation1"/>
    <dgm:cxn modelId="{0E52F2C4-687A-41A5-81E7-2F24C7370561}" type="presParOf" srcId="{C6962E93-7BC6-4FD1-9937-6E052D4C86CC}" destId="{7FAFBB58-297F-4614-889B-476D42297616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1F8EE-525D-4EB0-A38A-A92D848C1FCB}">
      <dsp:nvSpPr>
        <dsp:cNvPr id="0" name=""/>
        <dsp:cNvSpPr/>
      </dsp:nvSpPr>
      <dsp:spPr>
        <a:xfrm>
          <a:off x="2223840" y="95385"/>
          <a:ext cx="3421503" cy="1003247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C8551-44BE-417B-9C69-4D08A94279DB}">
      <dsp:nvSpPr>
        <dsp:cNvPr id="0" name=""/>
        <dsp:cNvSpPr/>
      </dsp:nvSpPr>
      <dsp:spPr>
        <a:xfrm>
          <a:off x="0" y="0"/>
          <a:ext cx="2281002" cy="10032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2,614 miles of sewer TV inspected</a:t>
          </a:r>
        </a:p>
      </dsp:txBody>
      <dsp:txXfrm>
        <a:off x="48974" y="48974"/>
        <a:ext cx="2183054" cy="905299"/>
      </dsp:txXfrm>
    </dsp:sp>
    <dsp:sp modelId="{EC6C3320-454B-4214-9A9F-B93997B6F25D}">
      <dsp:nvSpPr>
        <dsp:cNvPr id="0" name=""/>
        <dsp:cNvSpPr/>
      </dsp:nvSpPr>
      <dsp:spPr>
        <a:xfrm>
          <a:off x="2281002" y="1105424"/>
          <a:ext cx="3421503" cy="1003247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82C47-18E9-470C-8531-204F7C4F862D}">
      <dsp:nvSpPr>
        <dsp:cNvPr id="0" name=""/>
        <dsp:cNvSpPr/>
      </dsp:nvSpPr>
      <dsp:spPr>
        <a:xfrm>
          <a:off x="0" y="1105424"/>
          <a:ext cx="2281002" cy="10032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1,758 miles of sewer flow isolated</a:t>
          </a:r>
        </a:p>
      </dsp:txBody>
      <dsp:txXfrm>
        <a:off x="48974" y="1154398"/>
        <a:ext cx="2183054" cy="905299"/>
      </dsp:txXfrm>
    </dsp:sp>
    <dsp:sp modelId="{DC3B7683-D9ED-4E75-8417-C3D55DBD1464}">
      <dsp:nvSpPr>
        <dsp:cNvPr id="0" name=""/>
        <dsp:cNvSpPr/>
      </dsp:nvSpPr>
      <dsp:spPr>
        <a:xfrm>
          <a:off x="2281002" y="2208996"/>
          <a:ext cx="3421503" cy="1003247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4F232-84E5-4102-9C31-E004E93C2201}">
      <dsp:nvSpPr>
        <dsp:cNvPr id="0" name=""/>
        <dsp:cNvSpPr/>
      </dsp:nvSpPr>
      <dsp:spPr>
        <a:xfrm>
          <a:off x="0" y="2208996"/>
          <a:ext cx="2281002" cy="10032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1,489 miles of sewer smoke tested</a:t>
          </a:r>
        </a:p>
      </dsp:txBody>
      <dsp:txXfrm>
        <a:off x="48974" y="2257970"/>
        <a:ext cx="2183054" cy="905299"/>
      </dsp:txXfrm>
    </dsp:sp>
    <dsp:sp modelId="{F71F57FF-E46D-4809-80E9-887D224821D0}">
      <dsp:nvSpPr>
        <dsp:cNvPr id="0" name=""/>
        <dsp:cNvSpPr/>
      </dsp:nvSpPr>
      <dsp:spPr>
        <a:xfrm>
          <a:off x="2281002" y="3312568"/>
          <a:ext cx="3421503" cy="1003247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64E09-82A9-4F49-830D-2E04451358AC}">
      <dsp:nvSpPr>
        <dsp:cNvPr id="0" name=""/>
        <dsp:cNvSpPr/>
      </dsp:nvSpPr>
      <dsp:spPr>
        <a:xfrm>
          <a:off x="28911" y="3333225"/>
          <a:ext cx="2281002" cy="10032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70,535 sewer manholes inspected</a:t>
          </a:r>
        </a:p>
      </dsp:txBody>
      <dsp:txXfrm>
        <a:off x="77885" y="3382199"/>
        <a:ext cx="2183054" cy="905299"/>
      </dsp:txXfrm>
    </dsp:sp>
    <dsp:sp modelId="{A3A07496-8315-401E-AAE1-4628E1BB61AF}">
      <dsp:nvSpPr>
        <dsp:cNvPr id="0" name=""/>
        <dsp:cNvSpPr/>
      </dsp:nvSpPr>
      <dsp:spPr>
        <a:xfrm>
          <a:off x="2281002" y="4416139"/>
          <a:ext cx="3421503" cy="1003247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9F4F6-9801-4983-B451-2EF23FCAB0CF}">
      <dsp:nvSpPr>
        <dsp:cNvPr id="0" name=""/>
        <dsp:cNvSpPr/>
      </dsp:nvSpPr>
      <dsp:spPr>
        <a:xfrm>
          <a:off x="24463" y="4417992"/>
          <a:ext cx="2281002" cy="10032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79,232 buildings inspected</a:t>
          </a:r>
        </a:p>
      </dsp:txBody>
      <dsp:txXfrm>
        <a:off x="73437" y="4466966"/>
        <a:ext cx="2183054" cy="905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93576-AB74-40A4-8F12-A6FCCEA9D5EF}">
      <dsp:nvSpPr>
        <dsp:cNvPr id="0" name=""/>
        <dsp:cNvSpPr/>
      </dsp:nvSpPr>
      <dsp:spPr>
        <a:xfrm>
          <a:off x="1911251" y="0"/>
          <a:ext cx="2144079" cy="897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84 miles of sewer replaced</a:t>
          </a:r>
        </a:p>
      </dsp:txBody>
      <dsp:txXfrm>
        <a:off x="1955053" y="43802"/>
        <a:ext cx="2056475" cy="809677"/>
      </dsp:txXfrm>
    </dsp:sp>
    <dsp:sp modelId="{BD216C97-B7DC-4BE0-88BA-164814DB0AC8}">
      <dsp:nvSpPr>
        <dsp:cNvPr id="0" name=""/>
        <dsp:cNvSpPr/>
      </dsp:nvSpPr>
      <dsp:spPr>
        <a:xfrm>
          <a:off x="1905848" y="943686"/>
          <a:ext cx="2144079" cy="897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365 miles of cured-in-place-pipe (CIPP) liner installed</a:t>
          </a:r>
        </a:p>
      </dsp:txBody>
      <dsp:txXfrm>
        <a:off x="1949650" y="987488"/>
        <a:ext cx="2056475" cy="809677"/>
      </dsp:txXfrm>
    </dsp:sp>
    <dsp:sp modelId="{ED75FCBD-0F1D-4AD6-AC86-4EC7F3A2EF94}">
      <dsp:nvSpPr>
        <dsp:cNvPr id="0" name=""/>
        <dsp:cNvSpPr/>
      </dsp:nvSpPr>
      <dsp:spPr>
        <a:xfrm>
          <a:off x="1905848" y="1885832"/>
          <a:ext cx="2144079" cy="897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195 miles of sewer tested/chemically sealed</a:t>
          </a:r>
        </a:p>
      </dsp:txBody>
      <dsp:txXfrm>
        <a:off x="1949650" y="1929634"/>
        <a:ext cx="2056475" cy="809677"/>
      </dsp:txXfrm>
    </dsp:sp>
    <dsp:sp modelId="{8FC77E9A-1132-4321-848C-D22D3505278A}">
      <dsp:nvSpPr>
        <dsp:cNvPr id="0" name=""/>
        <dsp:cNvSpPr/>
      </dsp:nvSpPr>
      <dsp:spPr>
        <a:xfrm>
          <a:off x="1905848" y="2827977"/>
          <a:ext cx="2144079" cy="897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3,415 sewer spot repairs</a:t>
          </a:r>
        </a:p>
      </dsp:txBody>
      <dsp:txXfrm>
        <a:off x="1949650" y="2871779"/>
        <a:ext cx="2056475" cy="809677"/>
      </dsp:txXfrm>
    </dsp:sp>
    <dsp:sp modelId="{8617D453-65D4-48CF-82FF-6EBC7AE1EEC2}">
      <dsp:nvSpPr>
        <dsp:cNvPr id="0" name=""/>
        <dsp:cNvSpPr/>
      </dsp:nvSpPr>
      <dsp:spPr>
        <a:xfrm>
          <a:off x="1905848" y="3770123"/>
          <a:ext cx="2144079" cy="897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20,129 service connection repairs</a:t>
          </a:r>
        </a:p>
      </dsp:txBody>
      <dsp:txXfrm>
        <a:off x="1949650" y="3813925"/>
        <a:ext cx="2056475" cy="809677"/>
      </dsp:txXfrm>
    </dsp:sp>
    <dsp:sp modelId="{A26220FB-081F-4DD5-B0F5-6B0A2090F6B8}">
      <dsp:nvSpPr>
        <dsp:cNvPr id="0" name=""/>
        <dsp:cNvSpPr/>
      </dsp:nvSpPr>
      <dsp:spPr>
        <a:xfrm>
          <a:off x="1905848" y="4712268"/>
          <a:ext cx="2144079" cy="897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4.8 miles of underdrains sealed  </a:t>
          </a:r>
        </a:p>
      </dsp:txBody>
      <dsp:txXfrm>
        <a:off x="1949650" y="4756070"/>
        <a:ext cx="2056475" cy="8096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6AE4E-EBD2-4380-838D-4DDCF91F0BD5}">
      <dsp:nvSpPr>
        <dsp:cNvPr id="0" name=""/>
        <dsp:cNvSpPr/>
      </dsp:nvSpPr>
      <dsp:spPr>
        <a:xfrm>
          <a:off x="1827356" y="1424"/>
          <a:ext cx="2055776" cy="829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1,208 catch basins disconnected</a:t>
          </a:r>
        </a:p>
      </dsp:txBody>
      <dsp:txXfrm>
        <a:off x="1867848" y="41916"/>
        <a:ext cx="1974792" cy="748502"/>
      </dsp:txXfrm>
    </dsp:sp>
    <dsp:sp modelId="{70D3C50F-13D6-4F76-B878-75526CE135AF}">
      <dsp:nvSpPr>
        <dsp:cNvPr id="0" name=""/>
        <dsp:cNvSpPr/>
      </dsp:nvSpPr>
      <dsp:spPr>
        <a:xfrm>
          <a:off x="1827356" y="872385"/>
          <a:ext cx="2055776" cy="829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49 miles of new or replaced storm drains installed</a:t>
          </a:r>
        </a:p>
      </dsp:txBody>
      <dsp:txXfrm>
        <a:off x="1867848" y="912877"/>
        <a:ext cx="1974792" cy="748502"/>
      </dsp:txXfrm>
    </dsp:sp>
    <dsp:sp modelId="{FBD6BF69-A3D1-4402-BD60-82904EB7F2AF}">
      <dsp:nvSpPr>
        <dsp:cNvPr id="0" name=""/>
        <dsp:cNvSpPr/>
      </dsp:nvSpPr>
      <dsp:spPr>
        <a:xfrm>
          <a:off x="1827356" y="1743346"/>
          <a:ext cx="2055776" cy="829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24,994 manholes rehabilitated/sealed</a:t>
          </a:r>
        </a:p>
      </dsp:txBody>
      <dsp:txXfrm>
        <a:off x="1867848" y="1783838"/>
        <a:ext cx="1974792" cy="748502"/>
      </dsp:txXfrm>
    </dsp:sp>
    <dsp:sp modelId="{F253745F-2BD8-4340-A545-F7CE41EB2958}">
      <dsp:nvSpPr>
        <dsp:cNvPr id="0" name=""/>
        <dsp:cNvSpPr/>
      </dsp:nvSpPr>
      <dsp:spPr>
        <a:xfrm>
          <a:off x="1827356" y="2614307"/>
          <a:ext cx="2055776" cy="829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4,126 manhole covers replaced or inflow seals installed</a:t>
          </a:r>
        </a:p>
      </dsp:txBody>
      <dsp:txXfrm>
        <a:off x="1867848" y="2654799"/>
        <a:ext cx="1974792" cy="748502"/>
      </dsp:txXfrm>
    </dsp:sp>
    <dsp:sp modelId="{05F50128-BB4B-4023-8253-B7D96501F7B2}">
      <dsp:nvSpPr>
        <dsp:cNvPr id="0" name=""/>
        <dsp:cNvSpPr/>
      </dsp:nvSpPr>
      <dsp:spPr>
        <a:xfrm>
          <a:off x="1827356" y="3485268"/>
          <a:ext cx="2055776" cy="829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551 sump pumps redirected</a:t>
          </a:r>
        </a:p>
      </dsp:txBody>
      <dsp:txXfrm>
        <a:off x="1867848" y="3525760"/>
        <a:ext cx="1974792" cy="748502"/>
      </dsp:txXfrm>
    </dsp:sp>
    <dsp:sp modelId="{BE929F10-B2F4-4B51-990F-44FA59A6E065}">
      <dsp:nvSpPr>
        <dsp:cNvPr id="0" name=""/>
        <dsp:cNvSpPr/>
      </dsp:nvSpPr>
      <dsp:spPr>
        <a:xfrm>
          <a:off x="1827356" y="4356229"/>
          <a:ext cx="2055776" cy="829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5,839 downspouts/area drains disconnected</a:t>
          </a:r>
        </a:p>
      </dsp:txBody>
      <dsp:txXfrm>
        <a:off x="1867848" y="4396721"/>
        <a:ext cx="1974792" cy="7485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3FDC5-C452-4AF9-8650-74ABD02D4FCC}">
      <dsp:nvSpPr>
        <dsp:cNvPr id="0" name=""/>
        <dsp:cNvSpPr/>
      </dsp:nvSpPr>
      <dsp:spPr>
        <a:xfrm>
          <a:off x="0" y="168294"/>
          <a:ext cx="8880504" cy="20986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226" tIns="1353820" rIns="68922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$30 Million Pilot Program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$1.026 Billion interest-free loans in four (4) Phases  </a:t>
          </a:r>
        </a:p>
      </dsp:txBody>
      <dsp:txXfrm>
        <a:off x="0" y="168294"/>
        <a:ext cx="8880504" cy="2098687"/>
      </dsp:txXfrm>
    </dsp:sp>
    <dsp:sp modelId="{6FA45E2C-D6EE-4B6E-9A6C-FFFA8F7E8B73}">
      <dsp:nvSpPr>
        <dsp:cNvPr id="0" name=""/>
        <dsp:cNvSpPr/>
      </dsp:nvSpPr>
      <dsp:spPr>
        <a:xfrm>
          <a:off x="444025" y="285591"/>
          <a:ext cx="6216352" cy="8421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963" tIns="0" rIns="23496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Total Approved</a:t>
          </a:r>
        </a:p>
      </dsp:txBody>
      <dsp:txXfrm>
        <a:off x="485133" y="326699"/>
        <a:ext cx="6134136" cy="759887"/>
      </dsp:txXfrm>
    </dsp:sp>
    <dsp:sp modelId="{91EB4844-26F1-412C-93B7-18C8B370ADE6}">
      <dsp:nvSpPr>
        <dsp:cNvPr id="0" name=""/>
        <dsp:cNvSpPr/>
      </dsp:nvSpPr>
      <dsp:spPr>
        <a:xfrm>
          <a:off x="0" y="2440858"/>
          <a:ext cx="8880504" cy="276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226" tIns="1353820" rIns="68922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$670 million in LWSAP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45 out of 48 communities have participated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695 local projects funded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$36.4M distributed to 20 communities in FY26</a:t>
          </a:r>
        </a:p>
      </dsp:txBody>
      <dsp:txXfrm>
        <a:off x="0" y="2440858"/>
        <a:ext cx="8880504" cy="2764125"/>
      </dsp:txXfrm>
    </dsp:sp>
    <dsp:sp modelId="{88B3394C-CCE8-4FE5-8AB1-5BFC813F2A24}">
      <dsp:nvSpPr>
        <dsp:cNvPr id="0" name=""/>
        <dsp:cNvSpPr/>
      </dsp:nvSpPr>
      <dsp:spPr>
        <a:xfrm>
          <a:off x="444025" y="2617982"/>
          <a:ext cx="6216352" cy="7822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963" tIns="0" rIns="23496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1" i="0" u="none" strike="noStrike" kern="1200" cap="none" spc="0" normalizeH="0" baseline="0" dirty="0">
              <a:ln/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Total Distributed</a:t>
          </a:r>
        </a:p>
      </dsp:txBody>
      <dsp:txXfrm>
        <a:off x="482213" y="2656170"/>
        <a:ext cx="6139976" cy="7058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20526-D7DF-4B04-9CFB-55439663B474}">
      <dsp:nvSpPr>
        <dsp:cNvPr id="0" name=""/>
        <dsp:cNvSpPr/>
      </dsp:nvSpPr>
      <dsp:spPr>
        <a:xfrm>
          <a:off x="0" y="7"/>
          <a:ext cx="3408688" cy="49187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Projects that improve water quality and enhance system efficiency </a:t>
          </a:r>
        </a:p>
      </dsp:txBody>
      <dsp:txXfrm>
        <a:off x="99837" y="99844"/>
        <a:ext cx="3209014" cy="4719030"/>
      </dsp:txXfrm>
    </dsp:sp>
    <dsp:sp modelId="{C7706345-D012-4E6B-A091-4ABB249AFEA3}">
      <dsp:nvSpPr>
        <dsp:cNvPr id="0" name=""/>
        <dsp:cNvSpPr/>
      </dsp:nvSpPr>
      <dsp:spPr>
        <a:xfrm>
          <a:off x="3671413" y="0"/>
          <a:ext cx="7910668" cy="1114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Eligible projects include:</a:t>
          </a:r>
        </a:p>
      </dsp:txBody>
      <dsp:txXfrm>
        <a:off x="3704048" y="32635"/>
        <a:ext cx="7845398" cy="1048962"/>
      </dsp:txXfrm>
    </dsp:sp>
    <dsp:sp modelId="{18CCD16A-47C8-4839-BFB7-07CA02829BF4}">
      <dsp:nvSpPr>
        <dsp:cNvPr id="0" name=""/>
        <dsp:cNvSpPr/>
      </dsp:nvSpPr>
      <dsp:spPr>
        <a:xfrm>
          <a:off x="3683311" y="1764324"/>
          <a:ext cx="1482509" cy="3163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Water Main Replacement/ Rehabilitation</a:t>
          </a:r>
          <a:r>
            <a:rPr lang="en-US" sz="13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Complete replacement or abandonment, sliplining , cleaning and lining  of unlined and asbestos-cement water mains.</a:t>
          </a:r>
        </a:p>
      </dsp:txBody>
      <dsp:txXfrm>
        <a:off x="3726732" y="1807745"/>
        <a:ext cx="1395667" cy="3076433"/>
      </dsp:txXfrm>
    </dsp:sp>
    <dsp:sp modelId="{C48A44E7-1C89-440C-BC73-1B6F0916AE11}">
      <dsp:nvSpPr>
        <dsp:cNvPr id="0" name=""/>
        <dsp:cNvSpPr/>
      </dsp:nvSpPr>
      <dsp:spPr>
        <a:xfrm>
          <a:off x="5280640" y="1764324"/>
          <a:ext cx="1482509" cy="3163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Lead Service Line Identification and Replacement</a:t>
          </a:r>
          <a:r>
            <a:rPr lang="en-US" sz="13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Initiatives to locate and remove lead pipes, lead-lined pipes, brass pipes, and galvanized lines connected via lead goosenecks, ensuring </a:t>
          </a:r>
          <a:r>
            <a:rPr lang="en-US" sz="13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safe</a:t>
          </a:r>
          <a:r>
            <a:rPr lang="en-US" sz="13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drinking water. </a:t>
          </a:r>
        </a:p>
      </dsp:txBody>
      <dsp:txXfrm>
        <a:off x="5324061" y="1807745"/>
        <a:ext cx="1395667" cy="3076433"/>
      </dsp:txXfrm>
    </dsp:sp>
    <dsp:sp modelId="{5B99CC3D-819A-49AE-977D-7B0897BEA1E5}">
      <dsp:nvSpPr>
        <dsp:cNvPr id="0" name=""/>
        <dsp:cNvSpPr/>
      </dsp:nvSpPr>
      <dsp:spPr>
        <a:xfrm>
          <a:off x="6889622" y="1764324"/>
          <a:ext cx="1482509" cy="3163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System Upgrades and Improvements</a:t>
          </a:r>
          <a:r>
            <a:rPr lang="en-US" sz="13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Installation, looping, or rehabilitation of dead-end water mains to improve water circulation, as well as the replacement of valves and hydrants. </a:t>
          </a:r>
        </a:p>
      </dsp:txBody>
      <dsp:txXfrm>
        <a:off x="6933043" y="1807745"/>
        <a:ext cx="1395667" cy="3076433"/>
      </dsp:txXfrm>
    </dsp:sp>
    <dsp:sp modelId="{9DF3D8BA-467F-4486-BC7E-3C83F08DB35F}">
      <dsp:nvSpPr>
        <dsp:cNvPr id="0" name=""/>
        <dsp:cNvSpPr/>
      </dsp:nvSpPr>
      <dsp:spPr>
        <a:xfrm>
          <a:off x="8504431" y="1764324"/>
          <a:ext cx="1482509" cy="3163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Water Storage and Facilities</a:t>
          </a:r>
          <a:r>
            <a:rPr lang="en-US" sz="13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Installation, rehabilitation, and replacement of water storage tanks to maintain system pressure and capacity.</a:t>
          </a:r>
        </a:p>
      </dsp:txBody>
      <dsp:txXfrm>
        <a:off x="8547852" y="1807745"/>
        <a:ext cx="1395667" cy="3076433"/>
      </dsp:txXfrm>
    </dsp:sp>
    <dsp:sp modelId="{85C04045-5976-469D-BDCD-FA548B3A1729}">
      <dsp:nvSpPr>
        <dsp:cNvPr id="0" name=""/>
        <dsp:cNvSpPr/>
      </dsp:nvSpPr>
      <dsp:spPr>
        <a:xfrm>
          <a:off x="10101804" y="1764324"/>
          <a:ext cx="1482509" cy="3163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and Planning Support</a:t>
          </a:r>
          <a:r>
            <a:rPr lang="en-US" sz="13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Essential professional services, including the planning, design, and construction management associated with watermain improvements.</a:t>
          </a:r>
        </a:p>
      </dsp:txBody>
      <dsp:txXfrm>
        <a:off x="10145225" y="1807745"/>
        <a:ext cx="1395667" cy="30764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F766F-6481-428B-A16D-096CD85EE92D}">
      <dsp:nvSpPr>
        <dsp:cNvPr id="0" name=""/>
        <dsp:cNvSpPr/>
      </dsp:nvSpPr>
      <dsp:spPr>
        <a:xfrm>
          <a:off x="29084" y="968439"/>
          <a:ext cx="4072992" cy="29020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n-lt"/>
              <a:cs typeface="Times New Roman" panose="02020603050405020304" pitchFamily="18" charset="0"/>
            </a:rPr>
            <a:t>Tier 2:</a:t>
          </a:r>
          <a:r>
            <a:rPr lang="en-US" sz="1800" kern="1200" dirty="0">
              <a:latin typeface="+mn-lt"/>
              <a:cs typeface="Times New Roman" panose="02020603050405020304" pitchFamily="18" charset="0"/>
            </a:rPr>
            <a:t> Target Water system efficiency </a:t>
          </a:r>
        </a:p>
      </dsp:txBody>
      <dsp:txXfrm>
        <a:off x="114081" y="1053436"/>
        <a:ext cx="3902998" cy="2732012"/>
      </dsp:txXfrm>
    </dsp:sp>
    <dsp:sp modelId="{535CA179-4589-4C44-8837-1AFB1B8A66F5}">
      <dsp:nvSpPr>
        <dsp:cNvPr id="0" name=""/>
        <dsp:cNvSpPr/>
      </dsp:nvSpPr>
      <dsp:spPr>
        <a:xfrm rot="21578307">
          <a:off x="4502574" y="1896334"/>
          <a:ext cx="849088" cy="10101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502577" y="2099158"/>
        <a:ext cx="594362" cy="606062"/>
      </dsp:txXfrm>
    </dsp:sp>
    <dsp:sp modelId="{C909DEAD-7330-4352-B45D-2EC0BD24F009}">
      <dsp:nvSpPr>
        <dsp:cNvPr id="0" name=""/>
        <dsp:cNvSpPr/>
      </dsp:nvSpPr>
      <dsp:spPr>
        <a:xfrm>
          <a:off x="5704098" y="932628"/>
          <a:ext cx="4072992" cy="29020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n-lt"/>
              <a:cs typeface="Times New Roman" panose="02020603050405020304" pitchFamily="18" charset="0"/>
            </a:rPr>
            <a:t>Eligible projects include: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latin typeface="+mn-lt"/>
              <a:cs typeface="Times New Roman" panose="02020603050405020304" pitchFamily="18" charset="0"/>
            </a:rPr>
            <a:t>Water Utility Setup: </a:t>
          </a:r>
          <a:r>
            <a:rPr lang="en-US" sz="1400" kern="1200" dirty="0">
              <a:latin typeface="+mn-lt"/>
              <a:cs typeface="Times New Roman" panose="02020603050405020304" pitchFamily="18" charset="0"/>
            </a:rPr>
            <a:t>water meters and reading system purchase and installation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+mn-lt"/>
              <a:cs typeface="Times New Roman" panose="02020603050405020304" pitchFamily="18" charset="0"/>
            </a:rPr>
            <a:t>Water booster pump station installation and/or upgrades;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+mn-lt"/>
              <a:cs typeface="Times New Roman" panose="02020603050405020304" pitchFamily="18" charset="0"/>
            </a:rPr>
            <a:t>GIS mapping and system modeling; and,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>
            <a:latin typeface="+mn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+mn-lt"/>
              <a:cs typeface="Times New Roman" panose="02020603050405020304" pitchFamily="18" charset="0"/>
            </a:rPr>
            <a:t>Engineering planning, design and construction services associated with the above items</a:t>
          </a:r>
        </a:p>
      </dsp:txBody>
      <dsp:txXfrm>
        <a:off x="5789095" y="1017625"/>
        <a:ext cx="3902998" cy="27320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86D6E-0AF1-4553-9AB7-909110206696}">
      <dsp:nvSpPr>
        <dsp:cNvPr id="0" name=""/>
        <dsp:cNvSpPr/>
      </dsp:nvSpPr>
      <dsp:spPr>
        <a:xfrm>
          <a:off x="2952" y="852272"/>
          <a:ext cx="1206133" cy="11203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$100M</a:t>
          </a:r>
        </a:p>
      </dsp:txBody>
      <dsp:txXfrm>
        <a:off x="179586" y="1016337"/>
        <a:ext cx="852865" cy="792175"/>
      </dsp:txXfrm>
    </dsp:sp>
    <dsp:sp modelId="{17E03513-9E86-4B14-A25E-4FC2B31B88EA}">
      <dsp:nvSpPr>
        <dsp:cNvPr id="0" name=""/>
        <dsp:cNvSpPr/>
      </dsp:nvSpPr>
      <dsp:spPr>
        <a:xfrm>
          <a:off x="2915865" y="1222488"/>
          <a:ext cx="417967" cy="417967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971267" y="1382319"/>
        <a:ext cx="307163" cy="98305"/>
      </dsp:txXfrm>
    </dsp:sp>
    <dsp:sp modelId="{BC06FF86-FF41-4C7D-B9A1-6AEDD89AC3F9}">
      <dsp:nvSpPr>
        <dsp:cNvPr id="0" name=""/>
        <dsp:cNvSpPr/>
      </dsp:nvSpPr>
      <dsp:spPr>
        <a:xfrm>
          <a:off x="1744084" y="826207"/>
          <a:ext cx="1139416" cy="11724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$100M</a:t>
          </a:r>
        </a:p>
      </dsp:txBody>
      <dsp:txXfrm>
        <a:off x="1910948" y="997906"/>
        <a:ext cx="805688" cy="829038"/>
      </dsp:txXfrm>
    </dsp:sp>
    <dsp:sp modelId="{0567C8F7-194F-46CA-9FF9-D1EC02D2F558}">
      <dsp:nvSpPr>
        <dsp:cNvPr id="0" name=""/>
        <dsp:cNvSpPr/>
      </dsp:nvSpPr>
      <dsp:spPr>
        <a:xfrm>
          <a:off x="1284664" y="1203441"/>
          <a:ext cx="417967" cy="417967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340066" y="1363272"/>
        <a:ext cx="307163" cy="98305"/>
      </dsp:txXfrm>
    </dsp:sp>
    <dsp:sp modelId="{17EE90C3-D71C-41B3-A15C-B6D1055CA7F9}">
      <dsp:nvSpPr>
        <dsp:cNvPr id="0" name=""/>
        <dsp:cNvSpPr/>
      </dsp:nvSpPr>
      <dsp:spPr>
        <a:xfrm>
          <a:off x="3418499" y="800340"/>
          <a:ext cx="1250668" cy="12241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$76M</a:t>
          </a:r>
        </a:p>
      </dsp:txBody>
      <dsp:txXfrm>
        <a:off x="3601655" y="979616"/>
        <a:ext cx="884356" cy="865618"/>
      </dsp:txXfrm>
    </dsp:sp>
    <dsp:sp modelId="{F8780E06-8732-42B6-9010-8CC0B7233FB1}">
      <dsp:nvSpPr>
        <dsp:cNvPr id="0" name=""/>
        <dsp:cNvSpPr/>
      </dsp:nvSpPr>
      <dsp:spPr>
        <a:xfrm>
          <a:off x="4727683" y="1203441"/>
          <a:ext cx="417967" cy="417967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783085" y="1289542"/>
        <a:ext cx="307163" cy="245765"/>
      </dsp:txXfrm>
    </dsp:sp>
    <dsp:sp modelId="{7FAFBB58-297F-4614-889B-476D42297616}">
      <dsp:nvSpPr>
        <dsp:cNvPr id="0" name=""/>
        <dsp:cNvSpPr/>
      </dsp:nvSpPr>
      <dsp:spPr>
        <a:xfrm>
          <a:off x="5204167" y="547530"/>
          <a:ext cx="1854408" cy="17297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$124M</a:t>
          </a:r>
        </a:p>
      </dsp:txBody>
      <dsp:txXfrm>
        <a:off x="5475739" y="800852"/>
        <a:ext cx="1311264" cy="1223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0.0895</cdr:x>
      <cdr:y>0.67841</cdr:y>
    </cdr:from>
    <cdr:to>
      <cdr:x>0.22778</cdr:x>
      <cdr:y>0.73059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8310" y="3821502"/>
          <a:ext cx="1264238" cy="293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Pilot Program</a:t>
          </a:r>
        </a:p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$30M</a:t>
          </a:r>
          <a:endParaRPr lang="en-US" sz="16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0.16658</cdr:x>
      <cdr:y>0.43474</cdr:y>
    </cdr:from>
    <cdr:to>
      <cdr:x>0.33327</cdr:x>
      <cdr:y>0.53988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738634" y="2450825"/>
          <a:ext cx="1739779" cy="5927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Phase</a:t>
          </a:r>
          <a:r>
            <a:rPr lang="en-US" sz="1600" b="1" baseline="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 1  $222.3M</a:t>
          </a:r>
          <a:endParaRPr lang="en-US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0.42298</cdr:x>
      <cdr:y>0.43632</cdr:y>
    </cdr:from>
    <cdr:to>
      <cdr:x>0.57702</cdr:x>
      <cdr:y>0.54058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414730" y="2459729"/>
          <a:ext cx="1607747" cy="587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Phase 2 $209.3M</a:t>
          </a:r>
        </a:p>
      </cdr:txBody>
    </cdr:sp>
  </cdr:relSizeAnchor>
  <cdr:relSizeAnchor xmlns:cdr="http://schemas.openxmlformats.org/drawingml/2006/chartDrawing">
    <cdr:from>
      <cdr:x>0.59561</cdr:x>
      <cdr:y>0.23856</cdr:y>
    </cdr:from>
    <cdr:to>
      <cdr:x>0.80324</cdr:x>
      <cdr:y>0.40127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216514" y="1344842"/>
          <a:ext cx="2167056" cy="917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Phase 3</a:t>
          </a:r>
          <a:endParaRPr lang="en-US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pPr algn="ctr"/>
          <a:r>
            <a:rPr lang="en-US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$97M remaining </a:t>
          </a:r>
          <a:r>
            <a: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$196M distributed</a:t>
          </a:r>
        </a:p>
        <a:p xmlns:a="http://schemas.openxmlformats.org/drawingml/2006/main">
          <a:pPr algn="ctr"/>
          <a:endParaRPr lang="en-US" sz="1600" b="1" dirty="0">
            <a:solidFill>
              <a:srgbClr val="00B05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0.80071</cdr:x>
      <cdr:y>0.24739</cdr:y>
    </cdr:from>
    <cdr:to>
      <cdr:x>1</cdr:x>
      <cdr:y>0.42769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357192" y="1394640"/>
          <a:ext cx="2080016" cy="1016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800"/>
            </a:lnSpc>
          </a:pPr>
          <a:r>
            <a:rPr lang="en-US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Phase 4 </a:t>
          </a:r>
          <a:endParaRPr lang="en-US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pPr algn="ctr">
            <a:lnSpc>
              <a:spcPts val="1800"/>
            </a:lnSpc>
          </a:pPr>
          <a:r>
            <a:rPr lang="en-US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$288M remaining </a:t>
          </a:r>
          <a:r>
            <a: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$13.1M distributed</a:t>
          </a:r>
          <a:br>
            <a:rPr lang="en-US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</a:br>
          <a:br>
            <a:rPr lang="en-US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</a:br>
          <a:r>
            <a:rPr lang="en-US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0.24402</cdr:x>
      <cdr:y>0.49518</cdr:y>
    </cdr:from>
    <cdr:to>
      <cdr:x>0.46042</cdr:x>
      <cdr:y>0.54791</cdr:y>
    </cdr:to>
    <cdr:sp macro="" textlink="">
      <cdr:nvSpPr>
        <cdr:cNvPr id="6155" name="Text Box 1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55001" y="2231916"/>
          <a:ext cx="1545374" cy="2514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Target $1.026 billion</a:t>
          </a:r>
        </a:p>
      </cdr:txBody>
    </cdr:sp>
  </cdr:relSizeAnchor>
  <cdr:relSizeAnchor xmlns:cdr="http://schemas.openxmlformats.org/drawingml/2006/chartDrawing">
    <cdr:from>
      <cdr:x>0.41761</cdr:x>
      <cdr:y>0.34908</cdr:y>
    </cdr:from>
    <cdr:to>
      <cdr:x>0.53737</cdr:x>
      <cdr:y>0.48907</cdr:y>
    </cdr:to>
    <cdr:sp macro="" textlink="">
      <cdr:nvSpPr>
        <cdr:cNvPr id="6156" name="Line 1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2684764" y="1504601"/>
          <a:ext cx="855594" cy="69015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med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7" tIns="46618" rIns="93237" bIns="46618" numCol="1" anchor="t" anchorCtr="0" compatLnSpc="1">
            <a:prstTxWarp prst="textNoShape">
              <a:avLst/>
            </a:prstTxWarp>
          </a:bodyPr>
          <a:lstStyle>
            <a:lvl1pPr defTabSz="933417">
              <a:defRPr sz="1200" b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9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7" tIns="46618" rIns="93237" bIns="46618" numCol="1" anchor="t" anchorCtr="0" compatLnSpc="1">
            <a:prstTxWarp prst="textNoShape">
              <a:avLst/>
            </a:prstTxWarp>
          </a:bodyPr>
          <a:lstStyle>
            <a:lvl1pPr algn="r" defTabSz="933417">
              <a:defRPr sz="1200" b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8831265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7" tIns="46618" rIns="93237" bIns="46618" numCol="1" anchor="b" anchorCtr="0" compatLnSpc="1">
            <a:prstTxWarp prst="textNoShape">
              <a:avLst/>
            </a:prstTxWarp>
          </a:bodyPr>
          <a:lstStyle>
            <a:lvl1pPr defTabSz="933417">
              <a:defRPr sz="1200" b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9" y="8831265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7" tIns="46618" rIns="93237" bIns="46618" numCol="1" anchor="b" anchorCtr="0" compatLnSpc="1">
            <a:prstTxWarp prst="textNoShape">
              <a:avLst/>
            </a:prstTxWarp>
          </a:bodyPr>
          <a:lstStyle>
            <a:lvl1pPr algn="r" defTabSz="933417">
              <a:defRPr sz="1200" b="0"/>
            </a:lvl1pPr>
          </a:lstStyle>
          <a:p>
            <a:pPr>
              <a:defRPr/>
            </a:pPr>
            <a:fld id="{1AF4EF98-3A77-438A-9A66-C51E5796ED9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7" tIns="46618" rIns="93237" bIns="46618" numCol="1" anchor="t" anchorCtr="0" compatLnSpc="1">
            <a:prstTxWarp prst="textNoShape">
              <a:avLst/>
            </a:prstTxWarp>
          </a:bodyPr>
          <a:lstStyle>
            <a:lvl1pPr defTabSz="933417">
              <a:defRPr sz="1200" b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9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7" tIns="46618" rIns="93237" bIns="46618" numCol="1" anchor="t" anchorCtr="0" compatLnSpc="1">
            <a:prstTxWarp prst="textNoShape">
              <a:avLst/>
            </a:prstTxWarp>
          </a:bodyPr>
          <a:lstStyle>
            <a:lvl1pPr algn="r" defTabSz="933417">
              <a:defRPr sz="1200" b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79463" y="4414838"/>
            <a:ext cx="552926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7" tIns="46618" rIns="93237" bIns="46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31265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7" tIns="46618" rIns="93237" bIns="46618" numCol="1" anchor="b" anchorCtr="0" compatLnSpc="1">
            <a:prstTxWarp prst="textNoShape">
              <a:avLst/>
            </a:prstTxWarp>
          </a:bodyPr>
          <a:lstStyle>
            <a:lvl1pPr defTabSz="933417">
              <a:defRPr sz="1200" b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9" y="8831265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7" tIns="46618" rIns="93237" bIns="46618" numCol="1" anchor="b" anchorCtr="0" compatLnSpc="1">
            <a:prstTxWarp prst="textNoShape">
              <a:avLst/>
            </a:prstTxWarp>
          </a:bodyPr>
          <a:lstStyle>
            <a:lvl1pPr algn="r" defTabSz="933417">
              <a:defRPr sz="1200" b="0"/>
            </a:lvl1pPr>
          </a:lstStyle>
          <a:p>
            <a:pPr>
              <a:defRPr/>
            </a:pPr>
            <a:fld id="{780C30F8-A4FD-43FD-97B5-FAF1C8BD2E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9EAC4-B579-56E0-C092-AD93F5643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8F0F2-F599-0FDD-E03C-99E03315E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FAA65C-AD72-C467-AA0A-65532481E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86936-8999-EED1-9877-FA64815CCA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2DEA-AF11-47C5-AF0F-45967A255B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4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2DEA-AF11-47C5-AF0F-45967A255B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5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C30F8-A4FD-43FD-97B5-FAF1C8BD2E30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1204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C30F8-A4FD-43FD-97B5-FAF1C8BD2E30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0887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C30F8-A4FD-43FD-97B5-FAF1C8BD2E30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9680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1C77D-CEAA-8115-16C8-7E654191B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FB56E-F5B6-0B13-E69F-CF6D0807D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7EEF3-AB89-B288-2876-6772D47FD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scheduled community loan repayments have been made, a total of $187 million to date.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DF83-AB58-BA35-C1FF-2ADFC4D3E5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C30F8-A4FD-43FD-97B5-FAF1C8BD2E3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168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C30F8-A4FD-43FD-97B5-FAF1C8BD2E30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8833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AAAD1-2054-49CF-B996-BAF9F61C58B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2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2699" y="-4233"/>
            <a:ext cx="12204700" cy="855133"/>
            <a:chOff x="0" y="82550"/>
            <a:chExt cx="9144000" cy="641350"/>
          </a:xfrm>
        </p:grpSpPr>
        <p:sp>
          <p:nvSpPr>
            <p:cNvPr id="4" name="Rectangle 3"/>
            <p:cNvSpPr/>
            <p:nvPr/>
          </p:nvSpPr>
          <p:spPr>
            <a:xfrm>
              <a:off x="0" y="82550"/>
              <a:ext cx="9144000" cy="641350"/>
            </a:xfrm>
            <a:prstGeom prst="rect">
              <a:avLst/>
            </a:prstGeom>
            <a:solidFill>
              <a:srgbClr val="4A6F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/>
            </a:p>
          </p:txBody>
        </p:sp>
        <p:pic>
          <p:nvPicPr>
            <p:cNvPr id="5" name="Picture 4" descr="pptlogo.tif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73914" y="99600"/>
              <a:ext cx="605536" cy="605536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876300" y="-4233"/>
            <a:ext cx="10414000" cy="8424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</a:rPr>
              <a:t>Massachusetts Water Resources Authority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700" y="1685929"/>
            <a:ext cx="10363200" cy="147002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3399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1"/>
            <a:ext cx="12192000" cy="855133"/>
            <a:chOff x="0" y="82550"/>
            <a:chExt cx="9144000" cy="641350"/>
          </a:xfrm>
        </p:grpSpPr>
        <p:sp>
          <p:nvSpPr>
            <p:cNvPr id="5" name="Rectangle 4"/>
            <p:cNvSpPr/>
            <p:nvPr/>
          </p:nvSpPr>
          <p:spPr>
            <a:xfrm>
              <a:off x="0" y="82550"/>
              <a:ext cx="9144000" cy="641350"/>
            </a:xfrm>
            <a:prstGeom prst="rect">
              <a:avLst/>
            </a:prstGeom>
            <a:solidFill>
              <a:srgbClr val="4A6F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/>
            </a:p>
          </p:txBody>
        </p:sp>
        <p:pic>
          <p:nvPicPr>
            <p:cNvPr id="6" name="Picture 5" descr="pptlogo.tif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73914" y="99600"/>
              <a:ext cx="605536" cy="605536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4" y="1358900"/>
            <a:ext cx="9779001" cy="4767264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3399"/>
                </a:solidFill>
              </a:defRPr>
            </a:lvl1pPr>
            <a:lvl2pPr>
              <a:defRPr sz="2000">
                <a:solidFill>
                  <a:srgbClr val="003399"/>
                </a:solidFill>
              </a:defRPr>
            </a:lvl2pPr>
            <a:lvl3pPr>
              <a:defRPr sz="2000">
                <a:solidFill>
                  <a:srgbClr val="003399"/>
                </a:solidFill>
              </a:defRPr>
            </a:lvl3pPr>
            <a:lvl4pPr>
              <a:defRPr sz="2000">
                <a:solidFill>
                  <a:srgbClr val="003399"/>
                </a:solidFill>
              </a:defRPr>
            </a:lvl4pPr>
            <a:lvl5pPr>
              <a:defRPr sz="2000">
                <a:solidFill>
                  <a:srgbClr val="00339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1" y="3"/>
            <a:ext cx="10947400" cy="842961"/>
          </a:xfrm>
        </p:spPr>
        <p:txBody>
          <a:bodyPr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53800" y="6493934"/>
            <a:ext cx="736600" cy="364067"/>
          </a:xfrm>
        </p:spPr>
        <p:txBody>
          <a:bodyPr/>
          <a:lstStyle>
            <a:lvl1pPr>
              <a:defRPr sz="1000" b="0">
                <a:solidFill>
                  <a:srgbClr val="003399"/>
                </a:solidFill>
                <a:latin typeface="+mn-lt"/>
              </a:defRPr>
            </a:lvl1pPr>
          </a:lstStyle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‹#›</a:t>
            </a:fld>
            <a:endParaRPr lang="en-US" altLang="en-US" sz="1200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180975"/>
            <a:ext cx="9652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025525"/>
            <a:ext cx="5232400" cy="5426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25525"/>
            <a:ext cx="5232400" cy="5426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20365-3428-454E-A1AF-D8BA0C489F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180975"/>
            <a:ext cx="9652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025525"/>
            <a:ext cx="5232400" cy="5426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72200" y="1025525"/>
            <a:ext cx="5232400" cy="5426075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450A-77E8-4320-9173-1EEAEC8FD9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180975"/>
            <a:ext cx="9652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025525"/>
            <a:ext cx="5232400" cy="5426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025525"/>
            <a:ext cx="5232400" cy="5426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3CAE8-CD77-4C07-BC6E-BD03A313A1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C0F03C-7580-4CC5-A571-0580EC541420}" type="datetime1">
              <a:rPr lang="en-US"/>
              <a:pPr>
                <a:defRPr/>
              </a:pPr>
              <a:t>6/24/2026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AF4817-AA59-43B7-83EB-F849C4DC02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92" r:id="rId3"/>
    <p:sldLayoutId id="2147484394" r:id="rId4"/>
    <p:sldLayoutId id="2147484395" r:id="rId5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3.xml"/><Relationship Id="rId9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c.mwra.com/hom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Gloria.Kazeera@mwra.com" TargetMode="External"/><Relationship Id="rId7" Type="http://schemas.openxmlformats.org/officeDocument/2006/relationships/hyperlink" Target="mailto:Kristen.Hall@mwra.com" TargetMode="External"/><Relationship Id="rId2" Type="http://schemas.openxmlformats.org/officeDocument/2006/relationships/hyperlink" Target="mailto:Israel.Alvarez@mwra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dres.Hurtado@mwra.com" TargetMode="External"/><Relationship Id="rId5" Type="http://schemas.openxmlformats.org/officeDocument/2006/relationships/hyperlink" Target="mailto:David.Granados@mwra.com" TargetMode="External"/><Relationship Id="rId4" Type="http://schemas.openxmlformats.org/officeDocument/2006/relationships/hyperlink" Target="mailto:Claudia.Baptista@mwra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jp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CCAAB8-50CB-BB41-EACB-E66D81E5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499" y="2128701"/>
            <a:ext cx="9779001" cy="15397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Support Program Update</a:t>
            </a:r>
          </a:p>
          <a:p>
            <a:pPr marL="0" indent="0" algn="ctr"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</a:t>
            </a:r>
          </a:p>
          <a:p>
            <a:pPr marL="0" indent="0" algn="ctr"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MWRA Advisory Board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638C06-0A10-0B63-2967-1C585A749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Massachusetts Water Resources Authority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F947A-63B5-7B65-B09C-CDAF74BE83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1</a:t>
            </a:fld>
            <a:endParaRPr lang="en-US" altLang="en-US" sz="12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CD13418-B056-813E-9697-BF640FE9631F}"/>
              </a:ext>
            </a:extLst>
          </p:cNvPr>
          <p:cNvSpPr txBox="1">
            <a:spLocks/>
          </p:cNvSpPr>
          <p:nvPr/>
        </p:nvSpPr>
        <p:spPr bwMode="auto">
          <a:xfrm>
            <a:off x="1206499" y="4563373"/>
            <a:ext cx="9779001" cy="109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25, 2026</a:t>
            </a:r>
          </a:p>
        </p:txBody>
      </p:sp>
    </p:spTree>
    <p:extLst>
      <p:ext uri="{BB962C8B-B14F-4D97-AF65-F5344CB8AC3E}">
        <p14:creationId xmlns:p14="http://schemas.microsoft.com/office/powerpoint/2010/main" val="3292381490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D3A75AF-FA72-B39C-D124-15E6253B34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029057"/>
              </p:ext>
            </p:extLst>
          </p:nvPr>
        </p:nvGraphicFramePr>
        <p:xfrm>
          <a:off x="-1165420" y="997527"/>
          <a:ext cx="5955777" cy="5611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9963ACD-07CC-EC06-2154-47B337C6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Projects Targeting Infiltration</a:t>
            </a:r>
            <a:endParaRPr lang="en-US" dirty="0">
              <a:ea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2504F-D6E1-C381-505E-9887E34117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10</a:t>
            </a:fld>
            <a:endParaRPr lang="en-US" alt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497C4B-A277-0EAA-EC82-ADDDD3A72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57" y="1213205"/>
            <a:ext cx="2829233" cy="2121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A7A2A-1D1E-5AF4-7778-83E8A7469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06" y="1213205"/>
            <a:ext cx="2776794" cy="2121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40E78C-79DF-7727-4182-44977D58FD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8684"/>
            <a:ext cx="3734210" cy="2369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0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9FB6D81-3FEB-E646-8F7E-262B905A41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580279"/>
              </p:ext>
            </p:extLst>
          </p:nvPr>
        </p:nvGraphicFramePr>
        <p:xfrm>
          <a:off x="-1302567" y="1467462"/>
          <a:ext cx="5710489" cy="5187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09C958F-653E-E1B8-8353-89597434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Projects Targeting Inflow</a:t>
            </a:r>
            <a:endParaRPr lang="en-US" dirty="0">
              <a:ea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A7DAC-81C9-B8C1-C7EB-36FD3E6E06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11</a:t>
            </a:fld>
            <a:endParaRPr lang="en-US" alt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D1D753-F642-BE94-8D88-21104B230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70" y="4323816"/>
            <a:ext cx="3591342" cy="2212267"/>
          </a:xfrm>
          <a:prstGeom prst="rect">
            <a:avLst/>
          </a:prstGeom>
        </p:spPr>
      </p:pic>
      <p:pic>
        <p:nvPicPr>
          <p:cNvPr id="9" name="Picture 2" descr="image001">
            <a:extLst>
              <a:ext uri="{FF2B5EF4-FFF2-40B4-BE49-F238E27FC236}">
                <a16:creationId xmlns:a16="http://schemas.microsoft.com/office/drawing/2014/main" id="{395BE9D8-A1F5-3EED-C710-5C2016163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21062"/>
          <a:stretch/>
        </p:blipFill>
        <p:spPr bwMode="auto">
          <a:xfrm>
            <a:off x="6813983" y="1467462"/>
            <a:ext cx="2574115" cy="188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44E6A2C3-2B9A-EB6A-AFA6-82673858BF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843914"/>
              </p:ext>
            </p:extLst>
          </p:nvPr>
        </p:nvGraphicFramePr>
        <p:xfrm>
          <a:off x="3797847" y="1467462"/>
          <a:ext cx="2540819" cy="2539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6095238" imgH="4571429" progId="">
                  <p:embed/>
                </p:oleObj>
              </mc:Choice>
              <mc:Fallback>
                <p:oleObj name="Photo Editor Photo" r:id="rId9" imgW="6095238" imgH="4571429" progId="">
                  <p:embed/>
                  <p:pic>
                    <p:nvPicPr>
                      <p:cNvPr id="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847" y="1467462"/>
                        <a:ext cx="2540819" cy="2539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0173895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MWRA Long-Term Regional Flow Data – Gradual Decrease in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12</a:t>
            </a:fld>
            <a:endParaRPr lang="en-US" alt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7A8F3D-90D3-C243-47FA-D0C56D17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916" y="904837"/>
            <a:ext cx="7866167" cy="57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42828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0977D-E34F-9B3D-6E17-9ECEB9DA5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790A0-8445-E89C-FF17-7A701D6F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Massachusetts Water Resources Authority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8B4E7-5159-7EE7-1B02-D338E8F77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13</a:t>
            </a:fld>
            <a:endParaRPr lang="en-US" altLang="en-US" sz="1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A4B09A-A6E6-2567-868B-D5374687D772}"/>
              </a:ext>
            </a:extLst>
          </p:cNvPr>
          <p:cNvSpPr txBox="1">
            <a:spLocks/>
          </p:cNvSpPr>
          <p:nvPr/>
        </p:nvSpPr>
        <p:spPr bwMode="auto">
          <a:xfrm>
            <a:off x="2142541" y="3702047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3399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</a:rPr>
              <a:t>Claudia Baptista and Gloria Kazeera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ea typeface="Tahoma" panose="020B0604030504040204" pitchFamily="34" charset="0"/>
              </a:rPr>
              <a:t>MWRA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ahoma" panose="020B0604030504040204" pitchFamily="34" charset="0"/>
              </a:rPr>
              <a:t>Community Support Program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38E58FB-1D92-A4DC-5BDA-4F30ABF23723}"/>
              </a:ext>
            </a:extLst>
          </p:cNvPr>
          <p:cNvSpPr txBox="1">
            <a:spLocks/>
          </p:cNvSpPr>
          <p:nvPr/>
        </p:nvSpPr>
        <p:spPr bwMode="auto">
          <a:xfrm>
            <a:off x="2209800" y="166514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3399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br>
              <a:rPr lang="en-US" b="0" dirty="0"/>
            </a:br>
            <a:r>
              <a:rPr lang="en-US" b="0" dirty="0"/>
              <a:t>Local Water System Assistance Program</a:t>
            </a:r>
            <a:br>
              <a:rPr lang="en-US" b="0" dirty="0"/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40011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F000A-E14A-E881-5FED-334F4E194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9A792B-7B1E-F2FF-47A1-466805FC8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MWRA Local Water System Assistance Program (LWSAP)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02533-9220-5E04-A942-E77CABC1E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64477-37E9-4083-9773-8F30B921B54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6A4EDF-8774-4E91-7E98-8F5800BBEF66}"/>
              </a:ext>
            </a:extLst>
          </p:cNvPr>
          <p:cNvGrpSpPr/>
          <p:nvPr/>
        </p:nvGrpSpPr>
        <p:grpSpPr>
          <a:xfrm>
            <a:off x="3012368" y="2366652"/>
            <a:ext cx="6167263" cy="2603594"/>
            <a:chOff x="-340912" y="-9376"/>
            <a:chExt cx="4541351" cy="18927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191D97D-3961-4B3A-2ABA-2AC647237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40912" y="0"/>
              <a:ext cx="2511173" cy="188341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5" name="Picture 14" descr="Jaifong+026">
              <a:extLst>
                <a:ext uri="{FF2B5EF4-FFF2-40B4-BE49-F238E27FC236}">
                  <a16:creationId xmlns:a16="http://schemas.microsoft.com/office/drawing/2014/main" id="{5EA7759A-4DE9-E584-ED06-28F2BE826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7"/>
            <a:stretch>
              <a:fillRect/>
            </a:stretch>
          </p:blipFill>
          <p:spPr bwMode="auto">
            <a:xfrm>
              <a:off x="2225084" y="-9376"/>
              <a:ext cx="1975355" cy="1892786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F8B4CA-5DBB-E1F8-4F25-BD2B9731F736}"/>
              </a:ext>
            </a:extLst>
          </p:cNvPr>
          <p:cNvSpPr txBox="1"/>
          <p:nvPr/>
        </p:nvSpPr>
        <p:spPr>
          <a:xfrm>
            <a:off x="1411705" y="968017"/>
            <a:ext cx="923223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MWRA’s goal: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provide financial assistance to member communities to improve local water systems to maintain high water quality as it passes from MWRA facilities through local pipelines to customers’ taps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en-US" sz="2000" b="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A07F9E-E3F8-875C-FA30-BAE71AC12297}"/>
              </a:ext>
            </a:extLst>
          </p:cNvPr>
          <p:cNvSpPr txBox="1"/>
          <p:nvPr/>
        </p:nvSpPr>
        <p:spPr>
          <a:xfrm>
            <a:off x="1299410" y="5254128"/>
            <a:ext cx="9232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b="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 interest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loans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b="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Repaid over 10 years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81807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0110C-3E8E-9807-725D-39B2163CC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9315E8-20EF-6F7B-74A6-26E68921D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MWRA Local Water System Assistance - Ongoing Phases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860E0-5454-21CC-9A1F-852300F01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64477-37E9-4083-9773-8F30B921B54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12B078-6966-934A-2450-FB710F8A2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806544"/>
              </p:ext>
            </p:extLst>
          </p:nvPr>
        </p:nvGraphicFramePr>
        <p:xfrm>
          <a:off x="1079501" y="1038560"/>
          <a:ext cx="10437208" cy="5637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4121263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D7CCE-8F1F-BDCA-B808-94CEFF4C0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23104A-7C4F-FAFE-639F-E07B913CF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MWRA Local Water System Assistance Program - Funding Availability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8AD5C-C5BB-A6F4-B625-9578835C7D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64477-37E9-4083-9773-8F30B921B54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58CEE95-B46B-3E95-9048-04A73C525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369" y="1398035"/>
            <a:ext cx="5937814" cy="454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allocation based on % share water charge and % share unlined pipe</a:t>
            </a:r>
          </a:p>
          <a:p>
            <a:pPr marL="0" indent="0">
              <a:buNone/>
            </a:pPr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3 funds </a:t>
            </a:r>
            <a:r>
              <a:rPr lang="en-US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allocated 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of July 1, 2026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FY27 is Year 10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Approved for distributions through FY30</a:t>
            </a:r>
          </a:p>
          <a:p>
            <a:pPr lvl="0"/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4 funds allocated as of July 1, 2026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FY27 is Year 3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Approved for distributions through FY35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F4D6CD6-90A3-5037-E1F0-7CC4464378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6760" y="931653"/>
          <a:ext cx="3684636" cy="5789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176862" imgH="19133820" progId="Excel.Sheet.12">
                  <p:embed/>
                </p:oleObj>
              </mc:Choice>
              <mc:Fallback>
                <p:oleObj name="Worksheet" r:id="rId2" imgW="12176862" imgH="19133820" progId="Excel.Sheet.12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F4D6CD6-90A3-5037-E1F0-7CC4464378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6760" y="931653"/>
                        <a:ext cx="3684636" cy="5789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550872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6D69D-F448-29F0-9AD3-CB01CA7B6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6310CA-3570-7425-8901-ADD973EFA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MWRA Local Water System Assistance Program – Funding Summary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1DBB4-D001-DB26-51E2-59BFA7A369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64477-37E9-4083-9773-8F30B921B54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AC73CB1-F9E2-DD36-6113-C5B579A425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985501"/>
              </p:ext>
            </p:extLst>
          </p:nvPr>
        </p:nvGraphicFramePr>
        <p:xfrm>
          <a:off x="1856626" y="1244338"/>
          <a:ext cx="8880504" cy="537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9072500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316032-7E04-5773-C532-595309B25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MWRA Local Water System Assistance Program – Long Term Distribution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99C7F-3EF7-5327-EF5B-7C1BA66B0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18</a:t>
            </a:fld>
            <a:endParaRPr lang="en-US" altLang="en-US" sz="12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30A24BF-D65D-4D53-D7C9-E51BE21A82C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76747" y="963561"/>
          <a:ext cx="10776155" cy="5614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5512382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66674A-A379-40C8-5D0F-C8871DB6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ea typeface="Tahoma" panose="020B0604030504040204" pitchFamily="34" charset="0"/>
              </a:rPr>
              <a:t>MWRA Local Water System Assistance Program – Eligible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A629A-A42A-5DDD-3E7C-6C4D1766CC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19</a:t>
            </a:fld>
            <a:endParaRPr lang="en-US" altLang="en-US" sz="12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6D715ED-72B3-028D-A6CC-3EFFA9EBD3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440099"/>
              </p:ext>
            </p:extLst>
          </p:nvPr>
        </p:nvGraphicFramePr>
        <p:xfrm>
          <a:off x="261257" y="1301750"/>
          <a:ext cx="11588468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420466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DFFF3-37DB-F3ED-FE72-047DD6AEF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4B7339-7CB2-FBFC-1057-D9E05D6FE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CCE96-43CB-5BFE-79FC-270011EE4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64477-37E9-4083-9773-8F30B921B54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874B59F-876A-801E-DA1E-125F6027D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390" y="1527464"/>
            <a:ext cx="5937814" cy="454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4DA516C-4EA5-ED2D-018C-F5148FD7E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62" y="1132548"/>
            <a:ext cx="11150942" cy="533065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FB4F577-BB3B-29BD-91DC-13EE7FFF0D72}"/>
              </a:ext>
            </a:extLst>
          </p:cNvPr>
          <p:cNvSpPr txBox="1">
            <a:spLocks/>
          </p:cNvSpPr>
          <p:nvPr/>
        </p:nvSpPr>
        <p:spPr bwMode="auto">
          <a:xfrm>
            <a:off x="584662" y="1284948"/>
            <a:ext cx="11150942" cy="533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I/I Local Financial Assistance Program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Water System Assistance Program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 Service Line Replacement Program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Leak Detection Technical Assistance Contract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Conservation Program</a:t>
            </a:r>
          </a:p>
          <a:p>
            <a:endParaRPr lang="en-US" b="0" dirty="0"/>
          </a:p>
          <a:p>
            <a:endParaRPr lang="en-US" b="0" dirty="0"/>
          </a:p>
          <a:p>
            <a:pPr marL="0" indent="0">
              <a:buFont typeface="Arial" charset="0"/>
              <a:buNone/>
            </a:pPr>
            <a:endParaRPr lang="en-US" b="0" dirty="0"/>
          </a:p>
          <a:p>
            <a:endParaRPr lang="en-US" b="0" dirty="0"/>
          </a:p>
          <a:p>
            <a:pPr marL="457200" lvl="1" indent="0">
              <a:buFont typeface="Arial" charset="0"/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18808226"/>
      </p:ext>
    </p:extLst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1BE80-F68A-845A-65D3-24E87A78D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F0B009-F49A-2222-0817-70ACFA55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3"/>
            <a:ext cx="10947400" cy="842961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ea typeface="Tahoma" panose="020B0604030504040204" pitchFamily="34" charset="0"/>
              </a:rPr>
              <a:t>MWRA Local Water System Assistance Program Pie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5FADD-2059-6395-BB05-2EAFA61841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493934"/>
            <a:ext cx="736600" cy="3640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F464477-37E9-4083-9773-8F30B921B54E}" type="slidenum">
              <a:rPr lang="en-US" altLang="en-US" smtClean="0"/>
              <a:pPr>
                <a:spcAft>
                  <a:spcPts val="600"/>
                </a:spcAft>
                <a:defRPr/>
              </a:pPr>
              <a:t>20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91FBF-F40B-837F-9A88-1E4FFD31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75" y="993502"/>
            <a:ext cx="8084143" cy="550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82140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Tuberculated Water 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95C2D-63F4-4493-85A4-B783E1D2A200}" type="slidenum">
              <a:rPr lang="en-US" altLang="en-US"/>
              <a:pPr/>
              <a:t>21</a:t>
            </a:fld>
            <a:endParaRPr lang="en-US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118" y="1476383"/>
            <a:ext cx="3086101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A8C9EE-7D8A-9E21-4E6F-F0A082CDF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9555" y="1476383"/>
            <a:ext cx="30860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06563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9D62-48AB-32E4-C9F7-43366FEAE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852A9C06-4193-C59B-58E8-25FB396FA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Main Replacement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DE71D-2DEB-8BF8-6DC1-0378F21A2D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95C2D-63F4-4493-85A4-B783E1D2A200}" type="slidenum">
              <a:rPr lang="en-US" altLang="en-US"/>
              <a:pPr/>
              <a:t>22</a:t>
            </a:fld>
            <a:endParaRPr lang="en-US" alt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72276-AA0C-DB3B-624D-D403622BA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98" y="1364320"/>
            <a:ext cx="3167285" cy="4223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A4A744-A0F9-B3C8-6BB9-363FBC2B9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142" y="1364320"/>
            <a:ext cx="3167285" cy="4223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4F6CA0-D8DE-95E1-078E-F2B64E4F4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599939" y="1885438"/>
            <a:ext cx="4168923" cy="312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0821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C13E1-F8DE-0132-DFE5-FE0A8839D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46EB25BE-25A6-8E2B-57F0-A3FE9C0BF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Tank Rehabilitation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C583E-F41F-EEFE-1C92-246A6B9DB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95C2D-63F4-4493-85A4-B783E1D2A200}" type="slidenum">
              <a:rPr lang="en-US" altLang="en-US"/>
              <a:pPr/>
              <a:t>23</a:t>
            </a:fld>
            <a:endParaRPr lang="en-US" alt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B664A-B154-83C0-E112-2CADBBE074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722" y="1311498"/>
            <a:ext cx="3595301" cy="4793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D7CDC-78B6-421B-120A-9BB9FC0C8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3192" y="1311498"/>
            <a:ext cx="3666683" cy="47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5548"/>
      </p:ext>
    </p:extLst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DAA80D6-FA4D-5E57-6818-EAFD4DE734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06504" y="1358900"/>
          <a:ext cx="9779001" cy="476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FFE19C5-4420-2F8A-CB37-6F8B8533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Tahoma" panose="020B0604030504040204" pitchFamily="34" charset="0"/>
              </a:rPr>
              <a:t>MWRA Local Water System Assistance Program – Tier 2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D93FC-7C71-454F-2AF0-60140B9A6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24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05725561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960AA-4126-0119-F178-533342F40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3DE124-32FF-314C-E450-753741F7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Program Phase Funds Allocated Over 10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A61A7-9BF7-6E7F-5342-CA2C45CCA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25</a:t>
            </a:fld>
            <a:endParaRPr lang="en-US" alt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8593E-4B5F-5D52-6C1E-D167B986D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072" y="1080676"/>
            <a:ext cx="10035396" cy="532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82096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Community Support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64477-37E9-4083-9773-8F30B921B54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32262" y="1132548"/>
            <a:ext cx="11150942" cy="533065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584662" y="1041737"/>
            <a:ext cx="5298866" cy="533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dirty="0"/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Leak Detection Technical Assistance Contract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MWRA Communities required to do survey every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years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Contract through April 2027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Liston Utility Services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$165/mile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MWRA pays Contractor and Community repays MWRA one year later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Conservation Program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Fixtures (Showerheads, Aerators)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Brochures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Request Form 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https://wc.mwra.com/home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b="0" dirty="0"/>
          </a:p>
          <a:p>
            <a:endParaRPr lang="en-US" b="0" dirty="0"/>
          </a:p>
          <a:p>
            <a:pPr marL="0" indent="0">
              <a:buFont typeface="Arial" charset="0"/>
              <a:buNone/>
            </a:pPr>
            <a:endParaRPr lang="en-US" b="0" dirty="0"/>
          </a:p>
          <a:p>
            <a:endParaRPr lang="en-US" b="0" dirty="0"/>
          </a:p>
          <a:p>
            <a:pPr marL="457200" lvl="1" indent="0">
              <a:buFont typeface="Arial" charset="0"/>
              <a:buNone/>
            </a:pPr>
            <a:endParaRPr lang="en-US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B427B-1D3D-0105-1270-2454F5D2A7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88" r="966"/>
          <a:stretch>
            <a:fillRect/>
          </a:stretch>
        </p:blipFill>
        <p:spPr>
          <a:xfrm>
            <a:off x="7246565" y="1041737"/>
            <a:ext cx="2973602" cy="55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78667"/>
      </p:ext>
    </p:extLst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973B6-7783-8C44-EDAB-83ACA7417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1F2985-8914-5628-A1CF-8961AAC81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Massachusetts Water Resources Authority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80A6F-56DE-C859-340A-23F0FD196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27</a:t>
            </a:fld>
            <a:endParaRPr lang="en-US" altLang="en-US" sz="1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64E0A8-ECC1-6D03-E0B9-F09FB7AE4ADB}"/>
              </a:ext>
            </a:extLst>
          </p:cNvPr>
          <p:cNvSpPr txBox="1">
            <a:spLocks/>
          </p:cNvSpPr>
          <p:nvPr/>
        </p:nvSpPr>
        <p:spPr bwMode="auto">
          <a:xfrm>
            <a:off x="2209800" y="3957353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3399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Tahoma" panose="020B0604030504040204" pitchFamily="34" charset="0"/>
              </a:rPr>
              <a:t>David Granados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ea typeface="Tahoma" panose="020B0604030504040204" pitchFamily="34" charset="0"/>
              </a:rPr>
              <a:t>MWRA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Tahoma" panose="020B0604030504040204" pitchFamily="34" charset="0"/>
              </a:rPr>
              <a:t>Community Support Program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DBF6C4-AAE0-7077-22C9-58D1F6250D29}"/>
              </a:ext>
            </a:extLst>
          </p:cNvPr>
          <p:cNvSpPr txBox="1">
            <a:spLocks/>
          </p:cNvSpPr>
          <p:nvPr/>
        </p:nvSpPr>
        <p:spPr bwMode="auto">
          <a:xfrm>
            <a:off x="2209800" y="166514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3399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br>
              <a:rPr lang="en-US" b="0" dirty="0"/>
            </a:br>
            <a:r>
              <a:rPr lang="en-US" b="0" dirty="0"/>
              <a:t>Lead Service Line Replacement Program</a:t>
            </a:r>
            <a:br>
              <a:rPr lang="en-US" b="0" dirty="0"/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67239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MWRA Lead Replacement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64477-37E9-4083-9773-8F30B921B54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5099" y="421483"/>
            <a:ext cx="7103044" cy="4618756"/>
          </a:xfrm>
        </p:spPr>
        <p:txBody>
          <a:bodyPr>
            <a:noAutofit/>
          </a:bodyPr>
          <a:lstStyle/>
          <a:p>
            <a:endParaRPr lang="en-US" sz="2200" dirty="0"/>
          </a:p>
          <a:p>
            <a:endParaRPr lang="en-US" sz="2200" dirty="0"/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Launched in 2016  - $100 Million for community projects. 10 year interest-free loans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Must replace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lead pipe within a service line -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public and private portions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Eligible projects include Lead Service Line Replacements, Lead Goosenecks replacements, addressing unknowns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2024, $100 Million was added and a 25% grant included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Replacing the private side at no cost to the homeowner is required to receive the 25% grant. Communities that do not fully fund the private side can still apply for 0% interest loan</a:t>
            </a:r>
          </a:p>
          <a:p>
            <a:pPr marL="0" indent="0"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set allocation per community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7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311" y="1016676"/>
            <a:ext cx="4209589" cy="561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87024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MWRA Lead Replacement Program: Distributions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29</a:t>
            </a:fld>
            <a:endParaRPr lang="en-US" altLang="en-US" sz="1200" dirty="0"/>
          </a:p>
        </p:txBody>
      </p:sp>
      <p:sp>
        <p:nvSpPr>
          <p:cNvPr id="106" name="Content Placeholder 2"/>
          <p:cNvSpPr>
            <a:spLocks noGrp="1"/>
          </p:cNvSpPr>
          <p:nvPr>
            <p:ph idx="1"/>
          </p:nvPr>
        </p:nvSpPr>
        <p:spPr>
          <a:xfrm>
            <a:off x="834887" y="935004"/>
            <a:ext cx="10707756" cy="51228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communities received $75.9 Million to fund 67 projects</a:t>
            </a:r>
            <a:endParaRPr lang="en-US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Since program revisions $32.1 Million were distributed (grants/loan)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MWRA’s water programs have funded more than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9,700 LSL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replacements &amp;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1,700 lead gooseneck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replacements</a:t>
            </a:r>
          </a:p>
          <a:p>
            <a:endParaRPr lang="en-US" sz="2200" dirty="0"/>
          </a:p>
        </p:txBody>
      </p:sp>
      <p:graphicFrame>
        <p:nvGraphicFramePr>
          <p:cNvPr id="107" name="Diagram 106"/>
          <p:cNvGraphicFramePr/>
          <p:nvPr/>
        </p:nvGraphicFramePr>
        <p:xfrm>
          <a:off x="2099339" y="3451066"/>
          <a:ext cx="7061528" cy="2824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2847429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64477-37E9-4083-9773-8F30B921B54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645390" y="1527464"/>
            <a:ext cx="5937814" cy="454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32262" y="1132548"/>
            <a:ext cx="11150942" cy="533065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584662" y="1284948"/>
            <a:ext cx="11150942" cy="533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 Your Project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Determine Priorities, Project Area and Scope of Work</a:t>
            </a:r>
          </a:p>
          <a:p>
            <a:pPr lvl="2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Areas for Biggest Impact</a:t>
            </a:r>
          </a:p>
          <a:p>
            <a:pPr lvl="2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Coordinate Work with Other Roadway Projects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 Together Bid Documents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Projects over $2 Million, please give MWRA Advanced Notice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City/Town Approval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Vote of City Council/Town Meeting to Receive Funding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 can be Funded Retroactively</a:t>
            </a:r>
          </a:p>
          <a:p>
            <a:pPr marL="457200" lvl="1" indent="0">
              <a:buNone/>
            </a:pP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Submit Application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Funds are Distributed Quarterly – mid February, May, August and November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 Due One Month Prior to Funding Date</a:t>
            </a:r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Funds Distributed into Community MMDT Account</a:t>
            </a:r>
          </a:p>
          <a:p>
            <a:pPr lvl="1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MWRA Staff Tracks Funds and Interest throughout Project Until Closeout</a:t>
            </a:r>
          </a:p>
          <a:p>
            <a:endParaRPr lang="en-US" b="0" dirty="0"/>
          </a:p>
          <a:p>
            <a:endParaRPr lang="en-US" b="0" dirty="0"/>
          </a:p>
          <a:p>
            <a:pPr marL="0" indent="0">
              <a:buFont typeface="Arial" charset="0"/>
              <a:buNone/>
            </a:pPr>
            <a:endParaRPr lang="en-US" b="0" dirty="0"/>
          </a:p>
          <a:p>
            <a:endParaRPr lang="en-US" b="0" dirty="0"/>
          </a:p>
          <a:p>
            <a:pPr marL="457200" lvl="1" indent="0">
              <a:buFont typeface="Arial" charset="0"/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570632452"/>
      </p:ext>
    </p:extLst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Service Lines Initial Inventory (October 2024) vs April 2026</a:t>
            </a:r>
          </a:p>
        </p:txBody>
      </p:sp>
      <p:pic>
        <p:nvPicPr>
          <p:cNvPr id="6" name="Picture 5" descr="The diagram represents the distribution of water service line inventory, categorized by different types of materials and their estimated numbers, for the MWRA Water Communities.&#10;&#10;AI-generated content may be incorrect.">
            <a:extLst>
              <a:ext uri="{FF2B5EF4-FFF2-40B4-BE49-F238E27FC236}">
                <a16:creationId xmlns:a16="http://schemas.microsoft.com/office/drawing/2014/main" id="{FF9DBD9C-4268-4BB8-2E8F-4CC7648DD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760" y="1078525"/>
            <a:ext cx="7404480" cy="4004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3E2F1-2291-5864-9CC7-94FB8A300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44" y="5259455"/>
            <a:ext cx="7399296" cy="10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92120"/>
      </p:ext>
    </p:extLst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</a:t>
            </a:r>
            <a:r>
              <a:rPr lang="en-US" sz="2200" dirty="0"/>
              <a:t> Participation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31</a:t>
            </a:fld>
            <a:endParaRPr lang="en-US" altLang="en-US" sz="1200" dirty="0"/>
          </a:p>
        </p:txBody>
      </p:sp>
      <p:sp>
        <p:nvSpPr>
          <p:cNvPr id="108" name="Content Placeholder 2"/>
          <p:cNvSpPr txBox="1">
            <a:spLocks/>
          </p:cNvSpPr>
          <p:nvPr/>
        </p:nvSpPr>
        <p:spPr bwMode="auto">
          <a:xfrm>
            <a:off x="373474" y="1621795"/>
            <a:ext cx="5998778" cy="112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outreach to every community</a:t>
            </a:r>
          </a:p>
          <a:p>
            <a:endParaRPr lang="en-US" sz="3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and Regulatory Support</a:t>
            </a:r>
          </a:p>
          <a:p>
            <a:endParaRPr lang="en-US" sz="8800" b="0" dirty="0"/>
          </a:p>
          <a:p>
            <a:pPr marL="457200" lvl="1" indent="0">
              <a:buNone/>
            </a:pPr>
            <a:endParaRPr lang="en-US" sz="8800" b="0" dirty="0"/>
          </a:p>
          <a:p>
            <a:pPr marL="457200" lvl="1" indent="0">
              <a:buNone/>
            </a:pPr>
            <a:endParaRPr lang="en-US" sz="8800" b="0" dirty="0"/>
          </a:p>
          <a:p>
            <a:endParaRPr lang="en-US" sz="1600" b="0" dirty="0"/>
          </a:p>
          <a:p>
            <a:pPr lvl="1"/>
            <a:endParaRPr lang="en-US" sz="1600" b="0" dirty="0"/>
          </a:p>
          <a:p>
            <a:pPr marL="457200" lvl="1" indent="0">
              <a:buNone/>
            </a:pPr>
            <a:endParaRPr lang="en-US" sz="1600" b="0" dirty="0"/>
          </a:p>
          <a:p>
            <a:pPr lvl="1"/>
            <a:endParaRPr lang="en-US" sz="16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18" y="958665"/>
            <a:ext cx="4314608" cy="5752811"/>
          </a:xfrm>
          <a:prstGeom prst="rect">
            <a:avLst/>
          </a:prstGeom>
        </p:spPr>
      </p:pic>
      <p:pic>
        <p:nvPicPr>
          <p:cNvPr id="7" name="Picture 6" descr="The image shows a weathered and crumbling concrete pavement with a fire hydrant and tools scattered nearby, indicating maintenance or repair work.&#10;&#10;AI-generated content may be incorrect.">
            <a:extLst>
              <a:ext uri="{FF2B5EF4-FFF2-40B4-BE49-F238E27FC236}">
                <a16:creationId xmlns:a16="http://schemas.microsoft.com/office/drawing/2014/main" id="{3E5C66E1-E5A2-8B30-5593-DCB6295C5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29" y="3529178"/>
            <a:ext cx="4192924" cy="31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12059"/>
      </p:ext>
    </p:extLst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310620" y="6412785"/>
            <a:ext cx="5524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D71BF2-E6F7-4D4A-A90C-4C9E53F3D16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59B77E4-2A1C-08C2-4A78-8CBFC005D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 and Reminders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69A28C8-8AAE-F086-84F9-973172DD7B73}"/>
              </a:ext>
            </a:extLst>
          </p:cNvPr>
          <p:cNvSpPr txBox="1">
            <a:spLocks/>
          </p:cNvSpPr>
          <p:nvPr/>
        </p:nvSpPr>
        <p:spPr bwMode="auto">
          <a:xfrm>
            <a:off x="381258" y="889088"/>
            <a:ext cx="5333299" cy="479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9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29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1, 2026</a:t>
            </a:r>
            <a:r>
              <a:rPr lang="en-US" sz="2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29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Consumer Notices Certifications</a:t>
            </a:r>
          </a:p>
          <a:p>
            <a:endParaRPr lang="en-US" sz="29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31, 2026:</a:t>
            </a:r>
            <a:r>
              <a:rPr lang="en-US" sz="29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Consumer Notices (LSLs, GRRs, and unknowns)</a:t>
            </a:r>
          </a:p>
          <a:p>
            <a:pPr lvl="1"/>
            <a:r>
              <a:rPr lang="en-US" sz="29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customers (with LSL, GRR, UNK) should receive a notice </a:t>
            </a:r>
            <a:r>
              <a:rPr lang="en-US" sz="2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initiation of water service</a:t>
            </a:r>
            <a:r>
              <a:rPr lang="en-US" sz="29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29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 1, 2027</a:t>
            </a:r>
            <a:r>
              <a:rPr lang="en-US" sz="29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Baseline Inventories and LSLR Plans</a:t>
            </a:r>
          </a:p>
          <a:p>
            <a:pPr lvl="1"/>
            <a:r>
              <a:rPr lang="en-US" sz="29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Yearly Replacement Rates:</a:t>
            </a:r>
          </a:p>
          <a:p>
            <a:pPr marL="457200" lvl="1" indent="0">
              <a:buNone/>
            </a:pPr>
            <a:endParaRPr lang="en-US" sz="29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None/>
            </a:pPr>
            <a:r>
              <a:rPr lang="en-US" sz="29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LSLs + GRRs + Unknowns</a:t>
            </a:r>
          </a:p>
          <a:p>
            <a:pPr marL="457200" lvl="1" indent="0">
              <a:buNone/>
            </a:pPr>
            <a:endParaRPr lang="en-US" sz="29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None/>
            </a:pPr>
            <a:r>
              <a:rPr lang="en-US" sz="2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unknowns determined non-lead will not count toward replacement rate</a:t>
            </a:r>
          </a:p>
          <a:p>
            <a:pPr marL="457200" lvl="1" indent="0">
              <a:buNone/>
            </a:pPr>
            <a:endParaRPr lang="en-US" sz="2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None/>
            </a:pPr>
            <a:endParaRPr lang="en-US" sz="8800" b="0" dirty="0"/>
          </a:p>
          <a:p>
            <a:pPr marL="457200" lvl="1" indent="0">
              <a:buNone/>
            </a:pPr>
            <a:endParaRPr lang="en-US" sz="8800" b="0" dirty="0"/>
          </a:p>
          <a:p>
            <a:endParaRPr lang="en-US" sz="1600" b="0" dirty="0"/>
          </a:p>
          <a:p>
            <a:pPr lvl="1"/>
            <a:endParaRPr lang="en-US" sz="1600" b="0" dirty="0"/>
          </a:p>
          <a:p>
            <a:pPr marL="457200" lvl="1" indent="0">
              <a:buNone/>
            </a:pPr>
            <a:endParaRPr lang="en-US" sz="1600" b="0" dirty="0"/>
          </a:p>
          <a:p>
            <a:pPr lvl="1"/>
            <a:endParaRPr lang="en-US" sz="1600" b="0" dirty="0"/>
          </a:p>
        </p:txBody>
      </p:sp>
      <p:pic>
        <p:nvPicPr>
          <p:cNvPr id="12" name="Picture 11" descr="The image shows a partially completed trench, with exposed pipes, tools, and some disturbed earth, near a drink bottle.&#10;&#10;AI-generated content may be incorrect.">
            <a:extLst>
              <a:ext uri="{FF2B5EF4-FFF2-40B4-BE49-F238E27FC236}">
                <a16:creationId xmlns:a16="http://schemas.microsoft.com/office/drawing/2014/main" id="{CA33653C-65F5-C84A-981E-E06DF8838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57" y="918909"/>
            <a:ext cx="3744328" cy="4989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E02735-E12D-A939-73C6-1BC74E756109}"/>
              </a:ext>
            </a:extLst>
          </p:cNvPr>
          <p:cNvSpPr txBox="1"/>
          <p:nvPr/>
        </p:nvSpPr>
        <p:spPr>
          <a:xfrm>
            <a:off x="381258" y="5904953"/>
            <a:ext cx="11068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MWRA Goal</a:t>
            </a:r>
            <a:r>
              <a:rPr lang="en-US" sz="1800" b="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Replace</a:t>
            </a:r>
            <a:r>
              <a:rPr lang="en-US" sz="1800" b="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 the </a:t>
            </a:r>
            <a:r>
              <a:rPr lang="en-US" sz="1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LSLs and GRRs</a:t>
            </a:r>
            <a:r>
              <a:rPr lang="en-US" sz="1800" b="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address </a:t>
            </a:r>
            <a:r>
              <a:rPr lang="en-US" sz="1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unknowns</a:t>
            </a:r>
            <a:r>
              <a:rPr lang="en-US" sz="1800" b="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</a:t>
            </a:r>
            <a:r>
              <a:rPr lang="en-US" sz="1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2032</a:t>
            </a:r>
            <a:r>
              <a:rPr lang="en-US" sz="1800" b="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avoid additional treatment. </a:t>
            </a:r>
            <a:r>
              <a:rPr lang="en-US" sz="1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LSLs</a:t>
            </a:r>
            <a:r>
              <a:rPr lang="en-US" sz="1800" b="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have to be </a:t>
            </a:r>
            <a:r>
              <a:rPr lang="en-US" sz="1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removed by 2037</a:t>
            </a:r>
            <a:r>
              <a:rPr lang="en-US" sz="1800" b="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or without additional treatment.</a:t>
            </a:r>
          </a:p>
        </p:txBody>
      </p:sp>
    </p:spTree>
    <p:extLst>
      <p:ext uri="{BB962C8B-B14F-4D97-AF65-F5344CB8AC3E}">
        <p14:creationId xmlns:p14="http://schemas.microsoft.com/office/powerpoint/2010/main" val="277022951"/>
      </p:ext>
    </p:extLst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E86BD2-E7DD-AD67-2573-9ED26E82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Support Program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F59E0-206B-48CF-BA30-AD30D0F56F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33</a:t>
            </a:fld>
            <a:endParaRPr lang="en-US" alt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524FB-E972-86A8-6A6E-3A52B6516D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47"/>
          <a:stretch>
            <a:fillRect/>
          </a:stretch>
        </p:blipFill>
        <p:spPr>
          <a:xfrm>
            <a:off x="342718" y="1166327"/>
            <a:ext cx="7586747" cy="4001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4996F-DA44-7700-4BAB-D8C761F0CB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7" r="6940"/>
          <a:stretch>
            <a:fillRect/>
          </a:stretch>
        </p:blipFill>
        <p:spPr>
          <a:xfrm>
            <a:off x="6096000" y="2649895"/>
            <a:ext cx="5329884" cy="39186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D0EBB6C-FB7D-667C-E84B-6070AFD0F7AF}"/>
              </a:ext>
            </a:extLst>
          </p:cNvPr>
          <p:cNvSpPr/>
          <p:nvPr/>
        </p:nvSpPr>
        <p:spPr>
          <a:xfrm>
            <a:off x="4282751" y="2360645"/>
            <a:ext cx="1511559" cy="410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09214C5-B5F0-86BA-9E7B-54D35C37D695}"/>
              </a:ext>
            </a:extLst>
          </p:cNvPr>
          <p:cNvSpPr/>
          <p:nvPr/>
        </p:nvSpPr>
        <p:spPr>
          <a:xfrm>
            <a:off x="4841174" y="3609250"/>
            <a:ext cx="1056904" cy="7125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63541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MWRA Community Support Program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64477-37E9-4083-9773-8F30B921B54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645390" y="1527464"/>
            <a:ext cx="5937814" cy="454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32262" y="1132548"/>
            <a:ext cx="11150942" cy="533065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917292" y="1163276"/>
            <a:ext cx="11150942" cy="533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I/I Local Financial Assistance Program</a:t>
            </a:r>
          </a:p>
          <a:p>
            <a:pPr lvl="2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Israel Alvarez 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Israel.Alvarez@mwra.com</a:t>
            </a:r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Gloria Kazeera 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Gloria.Kazeera@mwra.com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Water System Assistance Program</a:t>
            </a:r>
          </a:p>
          <a:p>
            <a:pPr lvl="2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Claudia Baptista 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Claudia.Baptista@mwra.com</a:t>
            </a:r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Gloria Kazeera 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Gloria.Kazeera@mwra.com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 Service Line Replacement Program</a:t>
            </a:r>
          </a:p>
          <a:p>
            <a:pPr lvl="2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Granados 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David.Granados@mwra.com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Leak Detection or Water Conservation</a:t>
            </a:r>
          </a:p>
          <a:p>
            <a:pPr lvl="2"/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Andres Hurtado 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Andres.Hurtado@mwra.com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Kristen Hall, Sr Program Manager 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Kristen.Hall@mwra.com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Font typeface="Arial" charset="0"/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77310693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28AE9-AE77-E0F8-89F0-02BD1EBA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8AB8F0-9E6E-40A7-E539-715E7F54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Massachusetts Water Resources Authority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C94EE-CA3E-3033-236C-71B693557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4</a:t>
            </a:fld>
            <a:endParaRPr lang="en-US" altLang="en-US" sz="1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6E70BD-F5B7-14F2-F9D7-2EF6FE51C2E7}"/>
              </a:ext>
            </a:extLst>
          </p:cNvPr>
          <p:cNvSpPr txBox="1">
            <a:spLocks/>
          </p:cNvSpPr>
          <p:nvPr/>
        </p:nvSpPr>
        <p:spPr bwMode="auto">
          <a:xfrm>
            <a:off x="2142541" y="3702047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3399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Tahoma" panose="020B0604030504040204" pitchFamily="34" charset="0"/>
              </a:rPr>
              <a:t>Israel Alvarez and Gloria Kazeera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ea typeface="Tahoma" panose="020B0604030504040204" pitchFamily="34" charset="0"/>
              </a:rPr>
              <a:t>MWRA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Tahoma" panose="020B0604030504040204" pitchFamily="34" charset="0"/>
              </a:rPr>
              <a:t>Community Support Program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583028-5DFA-E6BF-C697-B70CA7BFDCAD}"/>
              </a:ext>
            </a:extLst>
          </p:cNvPr>
          <p:cNvSpPr txBox="1">
            <a:spLocks/>
          </p:cNvSpPr>
          <p:nvPr/>
        </p:nvSpPr>
        <p:spPr bwMode="auto">
          <a:xfrm>
            <a:off x="2209800" y="166514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3399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br>
              <a:rPr lang="en-US" b="0" dirty="0"/>
            </a:br>
            <a:r>
              <a:rPr lang="en-US" b="0" dirty="0"/>
              <a:t>Infiltration/Inflow Local Financial Assistance Program</a:t>
            </a:r>
            <a:br>
              <a:rPr lang="en-US" b="0" dirty="0"/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90668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MWRA I/I Local Financial Assistance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5</a:t>
            </a:fld>
            <a:endParaRPr lang="en-US" alt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079501" y="1058048"/>
            <a:ext cx="9222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initiated in May 1993</a:t>
            </a:r>
          </a:p>
          <a:p>
            <a:pPr algn="just"/>
            <a:endParaRPr lang="en-US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 </a:t>
            </a:r>
            <a:r>
              <a:rPr lang="en-US" b="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Rehabilitation of local sewer systems and long-term reduction of I/I</a:t>
            </a:r>
          </a:p>
        </p:txBody>
      </p:sp>
      <p:pic>
        <p:nvPicPr>
          <p:cNvPr id="9" name="Picture 8" descr="023 Upstream"/>
          <p:cNvPicPr preferRelativeResize="0"/>
          <p:nvPr/>
        </p:nvPicPr>
        <p:blipFill>
          <a:blip r:embed="rId3" cstate="screen"/>
          <a:srcRect r="24436" b="15419"/>
          <a:stretch>
            <a:fillRect/>
          </a:stretch>
        </p:blipFill>
        <p:spPr bwMode="auto">
          <a:xfrm>
            <a:off x="2815544" y="2775244"/>
            <a:ext cx="3107532" cy="28352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875598" y="5813285"/>
            <a:ext cx="3105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99"/>
                </a:solidFill>
                <a:latin typeface="+mn-lt"/>
              </a:rPr>
              <a:t>Infiltration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n-lt"/>
              </a:rPr>
              <a:t>(Groundwater via physical defects)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5510" y="5813285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99"/>
                </a:solidFill>
                <a:latin typeface="+mn-lt"/>
              </a:rPr>
              <a:t>Inflow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n-lt"/>
              </a:rPr>
              <a:t>(Stormwater via direct connections)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6555" y="2199899"/>
            <a:ext cx="2668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9"/>
                </a:solidFill>
                <a:latin typeface="+mn-lt"/>
              </a:rPr>
              <a:t>Infiltration/Inflow  (I/I)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BE49B-7619-99CA-D7A6-A0771876B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97" y="2756641"/>
            <a:ext cx="3513772" cy="28685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9125913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MWRA I/I Local Financial Assistance Program Funding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6</a:t>
            </a:fld>
            <a:endParaRPr lang="en-US" altLang="en-US" sz="1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34409" y="1667391"/>
            <a:ext cx="6094601" cy="431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$1.086 Billion approved (16 Phases)</a:t>
            </a:r>
          </a:p>
          <a:p>
            <a:r>
              <a:rPr lang="en-US" sz="2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allocations based on percent share sewer charge</a:t>
            </a:r>
          </a:p>
          <a:p>
            <a:endParaRPr lang="en-US" sz="2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43 communities participating</a:t>
            </a:r>
          </a:p>
          <a:p>
            <a:r>
              <a:rPr lang="en-US" sz="2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$633M distributed  (through June 2026)</a:t>
            </a:r>
          </a:p>
          <a:p>
            <a:r>
              <a:rPr lang="en-US" sz="2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723 local projects funded </a:t>
            </a:r>
          </a:p>
          <a:p>
            <a:r>
              <a:rPr lang="en-US" sz="2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619 projects complete / 104 projects ongoing</a:t>
            </a:r>
          </a:p>
          <a:p>
            <a:endParaRPr lang="en-US" sz="2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$47M distributed to 18 communities in FY26 </a:t>
            </a:r>
          </a:p>
          <a:p>
            <a:pPr marL="0" indent="0">
              <a:buNone/>
            </a:pPr>
            <a:endParaRPr lang="en-US" sz="2400" b="0" dirty="0">
              <a:solidFill>
                <a:srgbClr val="FF0000"/>
              </a:solidFill>
            </a:endParaRPr>
          </a:p>
          <a:p>
            <a:pPr lvl="1">
              <a:buFont typeface="Arial" charset="0"/>
              <a:buNone/>
            </a:pPr>
            <a:endParaRPr lang="en-US" sz="2400" b="0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sz="2400" b="0" dirty="0">
              <a:solidFill>
                <a:srgbClr val="000099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B1616-69CF-B38D-C5C3-4F877A355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6" y="904176"/>
            <a:ext cx="4592280" cy="589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96965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MWRA’s Long-Term Commitment to Fund I/I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7</a:t>
            </a:fld>
            <a:endParaRPr lang="en-US" alt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0FFCF-61BB-865D-2BD0-CC7522726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189" y="874752"/>
            <a:ext cx="8534771" cy="58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2987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346D9-0614-0BA3-9FFB-FF988B617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F7A2BF6-DFB6-86C9-3393-BB931B459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776933"/>
              </p:ext>
            </p:extLst>
          </p:nvPr>
        </p:nvGraphicFramePr>
        <p:xfrm>
          <a:off x="1814512" y="938989"/>
          <a:ext cx="8562975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9BB12-FAA0-CB52-93ED-10D1FE4D5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8</a:t>
            </a:fld>
            <a:endParaRPr lang="en-US" altLang="en-US" sz="1200" dirty="0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D8A39A63-6207-90C4-3E48-51BAA7F7F5B6}"/>
              </a:ext>
            </a:extLst>
          </p:cNvPr>
          <p:cNvSpPr txBox="1"/>
          <p:nvPr/>
        </p:nvSpPr>
        <p:spPr>
          <a:xfrm flipH="1">
            <a:off x="3187264" y="2286690"/>
            <a:ext cx="1903782" cy="35419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0" dirty="0"/>
              <a:t>FY35 Target = $1.086 Billion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2B8AD5-1346-7DC4-5962-5276B1551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875711" y="1951360"/>
            <a:ext cx="6388608" cy="50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E232A-BBD0-198F-3586-4655F3177A7D}"/>
              </a:ext>
            </a:extLst>
          </p:cNvPr>
          <p:cNvSpPr txBox="1"/>
          <p:nvPr/>
        </p:nvSpPr>
        <p:spPr>
          <a:xfrm>
            <a:off x="3187264" y="2925575"/>
            <a:ext cx="3083996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0" dirty="0">
                <a:latin typeface="+mn-lt"/>
              </a:rPr>
              <a:t>$633M distributed (FY93 – FY26)</a:t>
            </a:r>
          </a:p>
          <a:p>
            <a:r>
              <a:rPr lang="en-US" sz="1300" b="0" dirty="0">
                <a:latin typeface="+mn-lt"/>
              </a:rPr>
              <a:t>$221M loans repaid to MWRA</a:t>
            </a:r>
          </a:p>
          <a:p>
            <a:endParaRPr lang="en-US" sz="1300" dirty="0">
              <a:latin typeface="+mn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F00DF45-8A48-F16C-4047-1F614A499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 Funding - Distributions and Repayments</a:t>
            </a:r>
          </a:p>
        </p:txBody>
      </p:sp>
    </p:spTree>
    <p:extLst>
      <p:ext uri="{BB962C8B-B14F-4D97-AF65-F5344CB8AC3E}">
        <p14:creationId xmlns:p14="http://schemas.microsoft.com/office/powerpoint/2010/main" val="652349193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715D20-552F-5C22-AC64-0F856C02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-18851"/>
            <a:ext cx="10947400" cy="842961"/>
          </a:xfrm>
        </p:spPr>
        <p:txBody>
          <a:bodyPr>
            <a:noAutofit/>
          </a:bodyPr>
          <a:lstStyle/>
          <a:p>
            <a:r>
              <a:rPr lang="en-US" dirty="0">
                <a:ea typeface="Tahoma" panose="020B0604030504040204" pitchFamily="34" charset="0"/>
              </a:rPr>
              <a:t>Planning and Sewer Inspection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77DA5-234E-E123-ED3F-F969E9B3F7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64477-37E9-4083-9773-8F30B921B54E}" type="slidenum">
              <a:rPr lang="en-US" altLang="en-US" smtClean="0"/>
              <a:pPr>
                <a:defRPr/>
              </a:pPr>
              <a:t>9</a:t>
            </a:fld>
            <a:endParaRPr lang="en-US" altLang="en-US" sz="1200" dirty="0"/>
          </a:p>
        </p:txBody>
      </p:sp>
      <p:graphicFrame>
        <p:nvGraphicFramePr>
          <p:cNvPr id="28" name="Content Placeholder 27">
            <a:extLst>
              <a:ext uri="{FF2B5EF4-FFF2-40B4-BE49-F238E27FC236}">
                <a16:creationId xmlns:a16="http://schemas.microsoft.com/office/drawing/2014/main" id="{A655671A-0931-7F21-ABD5-E19E1C9710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011046"/>
              </p:ext>
            </p:extLst>
          </p:nvPr>
        </p:nvGraphicFramePr>
        <p:xfrm>
          <a:off x="393494" y="1250268"/>
          <a:ext cx="5702506" cy="5421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9" name="Shortened Video_1">
            <a:hlinkClick r:id="" action="ppaction://media"/>
            <a:extLst>
              <a:ext uri="{FF2B5EF4-FFF2-40B4-BE49-F238E27FC236}">
                <a16:creationId xmlns:a16="http://schemas.microsoft.com/office/drawing/2014/main" id="{6F51DE5B-43CE-1B05-2C00-E7EEF58E23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 bwMode="auto">
          <a:xfrm>
            <a:off x="7712822" y="3862839"/>
            <a:ext cx="3240928" cy="265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9EF8D41-9643-2A7F-E717-51EED41897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36" y="1250268"/>
            <a:ext cx="3240929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28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Graphic spid="28" grpId="0">
        <p:bldAsOne/>
      </p:bldGraphic>
    </p:bldLst>
  </p:timing>
</p:sld>
</file>

<file path=ppt/theme/theme1.xml><?xml version="1.0" encoding="utf-8"?>
<a:theme xmlns:a="http://schemas.openxmlformats.org/drawingml/2006/main" name="Board Room Smart Bo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Board Room Smart Board</Template>
  <TotalTime>11018</TotalTime>
  <Words>1472</Words>
  <Application>Microsoft Office PowerPoint</Application>
  <PresentationFormat>Widescreen</PresentationFormat>
  <Paragraphs>295</Paragraphs>
  <Slides>34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Tahoma</vt:lpstr>
      <vt:lpstr>Times</vt:lpstr>
      <vt:lpstr>Wingdings</vt:lpstr>
      <vt:lpstr>Board Room Smart Board</vt:lpstr>
      <vt:lpstr>Photo Editor Photo</vt:lpstr>
      <vt:lpstr>Worksheet</vt:lpstr>
      <vt:lpstr>Massachusetts Water Resources Authority</vt:lpstr>
      <vt:lpstr>Overview of Programs</vt:lpstr>
      <vt:lpstr>Funding Process</vt:lpstr>
      <vt:lpstr>Massachusetts Water Resources Authority</vt:lpstr>
      <vt:lpstr>MWRA I/I Local Financial Assistance Program</vt:lpstr>
      <vt:lpstr>MWRA I/I Local Financial Assistance Program Funding Summary</vt:lpstr>
      <vt:lpstr>MWRA’s Long-Term Commitment to Fund I/I Reduction</vt:lpstr>
      <vt:lpstr>I/I Funding - Distributions and Repayments</vt:lpstr>
      <vt:lpstr>Planning and Sewer Inspection Projects</vt:lpstr>
      <vt:lpstr>Projects Targeting Infiltration</vt:lpstr>
      <vt:lpstr>Projects Targeting Inflow</vt:lpstr>
      <vt:lpstr>MWRA Long-Term Regional Flow Data – Gradual Decrease in Flow</vt:lpstr>
      <vt:lpstr>Massachusetts Water Resources Authority</vt:lpstr>
      <vt:lpstr>MWRA Local Water System Assistance Program (LWSAP)</vt:lpstr>
      <vt:lpstr>MWRA Local Water System Assistance - Ongoing Phases</vt:lpstr>
      <vt:lpstr>MWRA Local Water System Assistance Program - Funding Availability </vt:lpstr>
      <vt:lpstr>MWRA Local Water System Assistance Program – Funding Summary </vt:lpstr>
      <vt:lpstr>MWRA Local Water System Assistance Program – Long Term Distribution Graph</vt:lpstr>
      <vt:lpstr>MWRA Local Water System Assistance Program – Eligible Projects</vt:lpstr>
      <vt:lpstr>MWRA Local Water System Assistance Program Pie Chart</vt:lpstr>
      <vt:lpstr>Tuberculated Water Mains</vt:lpstr>
      <vt:lpstr>Water Main Replacement</vt:lpstr>
      <vt:lpstr>Water Tank Rehabilitation</vt:lpstr>
      <vt:lpstr>MWRA Local Water System Assistance Program – Tier 2 Projects</vt:lpstr>
      <vt:lpstr>Water Program Phase Funds Allocated Over 10 Years</vt:lpstr>
      <vt:lpstr>Other Community Support Programs</vt:lpstr>
      <vt:lpstr>Massachusetts Water Resources Authority</vt:lpstr>
      <vt:lpstr>MWRA Lead Replacement Program</vt:lpstr>
      <vt:lpstr>MWRA Lead Replacement Program: Distributions</vt:lpstr>
      <vt:lpstr>Service Lines Initial Inventory (October 2024) vs April 2026</vt:lpstr>
      <vt:lpstr>Community Participation</vt:lpstr>
      <vt:lpstr>Important Dates and Reminders</vt:lpstr>
      <vt:lpstr>Community Support Program Website</vt:lpstr>
      <vt:lpstr>MWRA Community Support Program Staff</vt:lpstr>
    </vt:vector>
  </TitlesOfParts>
  <Company>MWRA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Kristen Hall</dc:creator>
  <cp:lastModifiedBy>Christine Bennett</cp:lastModifiedBy>
  <cp:revision>488</cp:revision>
  <cp:lastPrinted>2025-03-10T16:28:07Z</cp:lastPrinted>
  <dcterms:created xsi:type="dcterms:W3CDTF">2006-06-21T17:41:39Z</dcterms:created>
  <dcterms:modified xsi:type="dcterms:W3CDTF">2026-06-24T17:26:42Z</dcterms:modified>
</cp:coreProperties>
</file>